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8" r:id="rId3"/>
    <p:sldId id="260" r:id="rId4"/>
    <p:sldId id="261" r:id="rId5"/>
    <p:sldId id="262" r:id="rId6"/>
    <p:sldId id="263" r:id="rId7"/>
    <p:sldId id="265" r:id="rId8"/>
    <p:sldId id="266" r:id="rId9"/>
    <p:sldId id="267" r:id="rId10"/>
    <p:sldId id="271" r:id="rId11"/>
    <p:sldId id="272" r:id="rId12"/>
    <p:sldId id="273" r:id="rId13"/>
    <p:sldId id="276" r:id="rId14"/>
    <p:sldId id="295" r:id="rId15"/>
    <p:sldId id="268" r:id="rId16"/>
    <p:sldId id="279" r:id="rId17"/>
    <p:sldId id="280" r:id="rId18"/>
    <p:sldId id="281" r:id="rId19"/>
    <p:sldId id="282" r:id="rId20"/>
    <p:sldId id="283" r:id="rId21"/>
    <p:sldId id="285" r:id="rId22"/>
    <p:sldId id="286" r:id="rId23"/>
    <p:sldId id="287" r:id="rId24"/>
    <p:sldId id="288" r:id="rId25"/>
    <p:sldId id="289" r:id="rId26"/>
    <p:sldId id="290" r:id="rId27"/>
    <p:sldId id="291" r:id="rId28"/>
    <p:sldId id="292" r:id="rId29"/>
    <p:sldId id="293" r:id="rId30"/>
    <p:sldId id="294" r:id="rId31"/>
    <p:sldId id="296"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9800"/>
    <a:srgbClr val="836300"/>
    <a:srgbClr val="412F22"/>
    <a:srgbClr val="654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p:restoredTop sz="88632"/>
  </p:normalViewPr>
  <p:slideViewPr>
    <p:cSldViewPr snapToGrid="0" snapToObjects="1">
      <p:cViewPr varScale="1">
        <p:scale>
          <a:sx n="85" d="100"/>
          <a:sy n="85" d="100"/>
        </p:scale>
        <p:origin x="1408" y="1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BA5370-2B4E-A349-9219-9553ADCF8459}" type="datetimeFigureOut">
              <a:rPr lang="fr-FR" smtClean="0"/>
              <a:t>10/12/2020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CD0D6-6253-3141-A700-FEAAB5CCF105}" type="slidenum">
              <a:rPr lang="fr-FR" smtClean="0"/>
              <a:t>‹N°›</a:t>
            </a:fld>
            <a:endParaRPr lang="fr-FR"/>
          </a:p>
        </p:txBody>
      </p:sp>
    </p:spTree>
    <p:extLst>
      <p:ext uri="{BB962C8B-B14F-4D97-AF65-F5344CB8AC3E}">
        <p14:creationId xmlns:p14="http://schemas.microsoft.com/office/powerpoint/2010/main" val="28443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 Lors d'une prédiction, chaque classifieur binaire prédit si son étiquette est pertinente pour l'exemple donné ou non, ce qui donne à la fin, un ensemble d'étiquettes pertinentes.</a:t>
            </a:r>
          </a:p>
          <a:p>
            <a:endParaRPr lang="fr-FR" dirty="0"/>
          </a:p>
        </p:txBody>
      </p:sp>
      <p:sp>
        <p:nvSpPr>
          <p:cNvPr id="4" name="Espace réservé du numéro de diapositive 3"/>
          <p:cNvSpPr>
            <a:spLocks noGrp="1"/>
          </p:cNvSpPr>
          <p:nvPr>
            <p:ph type="sldNum" sz="quarter" idx="5"/>
          </p:nvPr>
        </p:nvSpPr>
        <p:spPr/>
        <p:txBody>
          <a:bodyPr/>
          <a:lstStyle/>
          <a:p>
            <a:fld id="{D4DCD0D6-6253-3141-A700-FEAAB5CCF105}" type="slidenum">
              <a:rPr lang="fr-FR" smtClean="0"/>
              <a:t>9</a:t>
            </a:fld>
            <a:endParaRPr lang="fr-FR"/>
          </a:p>
        </p:txBody>
      </p:sp>
    </p:spTree>
    <p:extLst>
      <p:ext uri="{BB962C8B-B14F-4D97-AF65-F5344CB8AC3E}">
        <p14:creationId xmlns:p14="http://schemas.microsoft.com/office/powerpoint/2010/main" val="318645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représentation numérique des documents texte est une tâche difficile en apprentissage automatique. </a:t>
            </a:r>
          </a:p>
          <a:p>
            <a:r>
              <a:rPr lang="fr-FR" dirty="0"/>
              <a:t>Une telle représentation peut être utilisée à plusieurs fins, par exemple : récupération de documents,</a:t>
            </a:r>
          </a:p>
          <a:p>
            <a:r>
              <a:rPr lang="fr-FR" dirty="0"/>
              <a:t> recherche sur le Web, filtrage du courrier indésirable, classification, etc.</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4DCD0D6-6253-3141-A700-FEAAB5CCF105}" type="slidenum">
              <a:rPr lang="fr-FR" smtClean="0"/>
              <a:t>11</a:t>
            </a:fld>
            <a:endParaRPr lang="fr-FR"/>
          </a:p>
        </p:txBody>
      </p:sp>
    </p:spTree>
    <p:extLst>
      <p:ext uri="{BB962C8B-B14F-4D97-AF65-F5344CB8AC3E}">
        <p14:creationId xmlns:p14="http://schemas.microsoft.com/office/powerpoint/2010/main" val="206493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CBOW:Dans</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ce modèle, une fenêtre coulissante est crée autour du mot actuel, pour le prédire à partir du « contexte » (les mots environnants). Chaque mot est représenté comme un vecteur caractéristique. Après </a:t>
            </a:r>
            <a:r>
              <a:rPr kumimoji="0" lang="fr-FR" altLang="fr-FR"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l'apprentissage</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ces vecteurs deviennent les mots vecteurs.</a:t>
            </a:r>
            <a:r>
              <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 deuxième algorithme est en fait l'opposé de CBOW : au lieu de prédire un mot à chaque fois,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mot est utilisé pour prédire tous les mots environnants (« contexte »). Skip gram est beaucoup</a:t>
            </a: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plus lent que CBOW, mais considéré comme plus précis avec des mots peu fréquents.</a:t>
            </a:r>
            <a:r>
              <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D4DCD0D6-6253-3141-A700-FEAAB5CCF105}" type="slidenum">
              <a:rPr lang="fr-FR" smtClean="0"/>
              <a:t>12</a:t>
            </a:fld>
            <a:endParaRPr lang="fr-FR"/>
          </a:p>
        </p:txBody>
      </p:sp>
    </p:spTree>
    <p:extLst>
      <p:ext uri="{BB962C8B-B14F-4D97-AF65-F5344CB8AC3E}">
        <p14:creationId xmlns:p14="http://schemas.microsoft.com/office/powerpoint/2010/main" val="392083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Dans cette approche, il est demandé au vecteur document de contribuer à la prédiction du mot suivant étant donné son contexte extrait du document</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rPr>
              <a:t>Dans cette approche, aucun vecteur de mots n'est transmis en entrée au réseau, seul un vecteur de document est transmis, comme le montre </a:t>
            </a:r>
            <a:r>
              <a:rPr kumimoji="0" lang="fr-FR" altLang="fr-FR"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rPr>
              <a:t>la figure ci-dessous.</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rPr>
              <a:t> Le modèle essaie de prédire des mots échantillonnés au hasard dans le document en tant que sortie. À chaque itération de descente de gradient stochastique un mot est choisi au hasard parmi une fenêtre de texte échantillonnée du document et le modèle est ensuite invité à prédire ce mot étant donné le vecteur du document. </a:t>
            </a:r>
          </a:p>
          <a:p>
            <a:endParaRPr lang="fr-FR" dirty="0"/>
          </a:p>
        </p:txBody>
      </p:sp>
      <p:sp>
        <p:nvSpPr>
          <p:cNvPr id="4" name="Espace réservé du numéro de diapositive 3"/>
          <p:cNvSpPr>
            <a:spLocks noGrp="1"/>
          </p:cNvSpPr>
          <p:nvPr>
            <p:ph type="sldNum" sz="quarter" idx="5"/>
          </p:nvPr>
        </p:nvSpPr>
        <p:spPr/>
        <p:txBody>
          <a:bodyPr/>
          <a:lstStyle/>
          <a:p>
            <a:fld id="{D4DCD0D6-6253-3141-A700-FEAAB5CCF105}" type="slidenum">
              <a:rPr lang="fr-FR" smtClean="0"/>
              <a:t>13</a:t>
            </a:fld>
            <a:endParaRPr lang="fr-FR"/>
          </a:p>
        </p:txBody>
      </p:sp>
    </p:spTree>
    <p:extLst>
      <p:ext uri="{BB962C8B-B14F-4D97-AF65-F5344CB8AC3E}">
        <p14:creationId xmlns:p14="http://schemas.microsoft.com/office/powerpoint/2010/main" val="89420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En fusionnant </a:t>
            </a:r>
            <a:r>
              <a:rPr lang="fr-FR" b="1" dirty="0" err="1">
                <a:latin typeface="Times New Roman" panose="02020603050405020304" pitchFamily="18" charset="0"/>
                <a:cs typeface="Times New Roman" panose="02020603050405020304" pitchFamily="18" charset="0"/>
              </a:rPr>
              <a:t>movie.metadata.tsv</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et</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plot_summaries.txt</a:t>
            </a:r>
            <a:r>
              <a:rPr lang="fr-FR" dirty="0">
                <a:latin typeface="Times New Roman" panose="02020603050405020304" pitchFamily="18" charset="0"/>
                <a:cs typeface="Times New Roman" panose="02020603050405020304" pitchFamily="18" charset="0"/>
              </a:rPr>
              <a:t>  et en transformant la colonne </a:t>
            </a:r>
            <a:r>
              <a:rPr lang="fr-FR" b="1" dirty="0">
                <a:latin typeface="Times New Roman" panose="02020603050405020304" pitchFamily="18" charset="0"/>
                <a:cs typeface="Times New Roman" panose="02020603050405020304" pitchFamily="18" charset="0"/>
              </a:rPr>
              <a:t>genre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en représentation binaire, nous avons obtenu le fichier </a:t>
            </a:r>
            <a:r>
              <a:rPr lang="fr-FR" b="1" dirty="0" err="1">
                <a:latin typeface="Times New Roman" panose="02020603050405020304" pitchFamily="18" charset="0"/>
                <a:cs typeface="Times New Roman" panose="02020603050405020304" pitchFamily="18" charset="0"/>
              </a:rPr>
              <a:t>movies.csv</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qui est composé de 368 colonnes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dont 363 concernent les labels et les 5 colonnes sont: </a:t>
            </a:r>
            <a:r>
              <a:rPr lang="fr-FR" b="1" dirty="0" err="1">
                <a:latin typeface="Times New Roman" panose="02020603050405020304" pitchFamily="18" charset="0"/>
                <a:cs typeface="Times New Roman" panose="02020603050405020304" pitchFamily="18" charset="0"/>
              </a:rPr>
              <a:t>Unnamed</a:t>
            </a:r>
            <a:r>
              <a:rPr lang="fr-FR" dirty="0">
                <a:latin typeface="Times New Roman" panose="02020603050405020304" pitchFamily="18" charset="0"/>
                <a:cs typeface="Times New Roman" panose="02020603050405020304" pitchFamily="18" charset="0"/>
              </a:rPr>
              <a:t>,</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movie</a:t>
            </a:r>
            <a:r>
              <a:rPr lang="fr-FR" b="1" dirty="0">
                <a:latin typeface="Times New Roman" panose="02020603050405020304" pitchFamily="18" charset="0"/>
                <a:cs typeface="Times New Roman" panose="02020603050405020304" pitchFamily="18" charset="0"/>
              </a:rPr>
              <a:t>­_id</a:t>
            </a:r>
            <a:r>
              <a:rPr lang="fr-FR" dirty="0">
                <a:latin typeface="Times New Roman" panose="02020603050405020304" pitchFamily="18" charset="0"/>
                <a:cs typeface="Times New Roman" panose="02020603050405020304" pitchFamily="18" charset="0"/>
              </a:rPr>
              <a:t>(l’identifiant des films),</a:t>
            </a:r>
            <a:r>
              <a:rPr lang="fr-FR" b="1" dirty="0">
                <a:latin typeface="Times New Roman" panose="02020603050405020304" pitchFamily="18" charset="0"/>
                <a:cs typeface="Times New Roman" panose="02020603050405020304" pitchFamily="18" charset="0"/>
              </a:rPr>
              <a:t>plot</a:t>
            </a:r>
            <a:r>
              <a:rPr lang="fr-FR" dirty="0">
                <a:latin typeface="Times New Roman" panose="02020603050405020304" pitchFamily="18" charset="0"/>
                <a:cs typeface="Times New Roman" panose="02020603050405020304" pitchFamily="18" charset="0"/>
              </a:rPr>
              <a:t>(résumé du film),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movie_name</a:t>
            </a:r>
            <a:r>
              <a:rPr lang="fr-FR" b="1" dirty="0">
                <a:latin typeface="Times New Roman" panose="02020603050405020304" pitchFamily="18" charset="0"/>
                <a:cs typeface="Times New Roman" panose="02020603050405020304" pitchFamily="18" charset="0"/>
              </a:rPr>
              <a:t>(</a:t>
            </a:r>
            <a:r>
              <a:rPr lang="fr-FR" dirty="0">
                <a:latin typeface="Times New Roman" panose="02020603050405020304" pitchFamily="18" charset="0"/>
                <a:cs typeface="Times New Roman" panose="02020603050405020304" pitchFamily="18" charset="0"/>
              </a:rPr>
              <a:t>le nom du film), et </a:t>
            </a:r>
            <a:r>
              <a:rPr lang="fr-FR" b="1" dirty="0">
                <a:latin typeface="Times New Roman" panose="02020603050405020304" pitchFamily="18" charset="0"/>
                <a:cs typeface="Times New Roman" panose="02020603050405020304" pitchFamily="18" charset="0"/>
              </a:rPr>
              <a:t>genre</a:t>
            </a:r>
            <a:r>
              <a:rPr lang="fr-FR" dirty="0">
                <a:latin typeface="Times New Roman" panose="02020603050405020304" pitchFamily="18" charset="0"/>
                <a:cs typeface="Times New Roman" panose="02020603050405020304" pitchFamily="18" charset="0"/>
              </a:rPr>
              <a:t>(le ou les  genre du film) et de  42204 lignes </a:t>
            </a:r>
          </a:p>
          <a:p>
            <a:endParaRPr lang="fr-FR" dirty="0"/>
          </a:p>
        </p:txBody>
      </p:sp>
      <p:sp>
        <p:nvSpPr>
          <p:cNvPr id="4" name="Espace réservé du numéro de diapositive 3"/>
          <p:cNvSpPr>
            <a:spLocks noGrp="1"/>
          </p:cNvSpPr>
          <p:nvPr>
            <p:ph type="sldNum" sz="quarter" idx="5"/>
          </p:nvPr>
        </p:nvSpPr>
        <p:spPr/>
        <p:txBody>
          <a:bodyPr/>
          <a:lstStyle/>
          <a:p>
            <a:fld id="{D4DCD0D6-6253-3141-A700-FEAAB5CCF105}" type="slidenum">
              <a:rPr lang="fr-FR" smtClean="0"/>
              <a:t>19</a:t>
            </a:fld>
            <a:endParaRPr lang="fr-FR"/>
          </a:p>
        </p:txBody>
      </p:sp>
    </p:spTree>
    <p:extLst>
      <p:ext uri="{BB962C8B-B14F-4D97-AF65-F5344CB8AC3E}">
        <p14:creationId xmlns:p14="http://schemas.microsoft.com/office/powerpoint/2010/main" val="133391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4DCD0D6-6253-3141-A700-FEAAB5CCF105}" type="slidenum">
              <a:rPr lang="fr-FR" smtClean="0"/>
              <a:t>22</a:t>
            </a:fld>
            <a:endParaRPr lang="fr-FR"/>
          </a:p>
        </p:txBody>
      </p:sp>
    </p:spTree>
    <p:extLst>
      <p:ext uri="{BB962C8B-B14F-4D97-AF65-F5344CB8AC3E}">
        <p14:creationId xmlns:p14="http://schemas.microsoft.com/office/powerpoint/2010/main" val="387946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4DCD78-5B5F-F14D-92DF-7ADE7A28A38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5A62411-7635-C04D-8137-4537E9E9B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13A63F2-7713-8246-93E6-08EB14725EF0}"/>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5" name="Espace réservé du pied de page 4">
            <a:extLst>
              <a:ext uri="{FF2B5EF4-FFF2-40B4-BE49-F238E27FC236}">
                <a16:creationId xmlns:a16="http://schemas.microsoft.com/office/drawing/2014/main" id="{72907ED5-4FF8-5E41-BB5F-F6DF9E9051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90B1A8-46A3-2741-B456-436303684172}"/>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270137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57ADA7-6E35-EF41-94F4-2A358F99F92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3EA68D9-756A-D54A-8900-13058EB23B5B}"/>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11FE231E-78D0-314E-ABED-1B6B4A6768DE}"/>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5" name="Espace réservé du pied de page 4">
            <a:extLst>
              <a:ext uri="{FF2B5EF4-FFF2-40B4-BE49-F238E27FC236}">
                <a16:creationId xmlns:a16="http://schemas.microsoft.com/office/drawing/2014/main" id="{FA2BD199-9887-6243-9DA3-89B4A6F909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FBD0BD-9E1B-804F-937F-16ECBA626053}"/>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108381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9C61878-F36D-D04A-9D6B-B21ED961E33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D1B50AF-6174-FE4F-9023-E0B31F45272F}"/>
              </a:ext>
            </a:extLst>
          </p:cNvPr>
          <p:cNvSpPr>
            <a:spLocks noGrp="1"/>
          </p:cNvSpPr>
          <p:nvPr>
            <p:ph type="body" orient="vert" idx="1"/>
          </p:nvPr>
        </p:nvSpPr>
        <p:spPr>
          <a:xfrm>
            <a:off x="838200" y="365125"/>
            <a:ext cx="7734300" cy="5811838"/>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837A0621-F7E3-2345-9CCF-00C85B71D468}"/>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5" name="Espace réservé du pied de page 4">
            <a:extLst>
              <a:ext uri="{FF2B5EF4-FFF2-40B4-BE49-F238E27FC236}">
                <a16:creationId xmlns:a16="http://schemas.microsoft.com/office/drawing/2014/main" id="{01D0A981-A386-3249-83F4-F861F1994EF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18CEED-3177-3B4A-A21D-1E8156E2C951}"/>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159080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2C071-CA8B-A343-952D-F729D86096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CB01408-A903-7E40-8FD5-8E9C0B6FA16E}"/>
              </a:ext>
            </a:extLst>
          </p:cNvPr>
          <p:cNvSpPr>
            <a:spLocks noGrp="1"/>
          </p:cNvSpPr>
          <p:nvPr>
            <p:ph idx="1"/>
          </p:nvPr>
        </p:nvSpPr>
        <p:spPr/>
        <p:txBody>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5FF7B579-A5E1-1148-BB17-C33C6150B243}"/>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5" name="Espace réservé du pied de page 4">
            <a:extLst>
              <a:ext uri="{FF2B5EF4-FFF2-40B4-BE49-F238E27FC236}">
                <a16:creationId xmlns:a16="http://schemas.microsoft.com/office/drawing/2014/main" id="{A3299A3E-3AAF-2D4A-B593-C4D641024C5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49DA08-5E4B-264B-8A09-638FEE17DEC5}"/>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73135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DD0558-E177-864D-BFBF-B244F481F10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65A1CB5-09DA-B44B-AF2D-FD60AB6A1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B7C31D2A-D8F7-9B49-9AA4-31D3D13E7AE1}"/>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5" name="Espace réservé du pied de page 4">
            <a:extLst>
              <a:ext uri="{FF2B5EF4-FFF2-40B4-BE49-F238E27FC236}">
                <a16:creationId xmlns:a16="http://schemas.microsoft.com/office/drawing/2014/main" id="{6262F3BC-FBA5-1D40-BC7E-183260AEAD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C2BDBF-D891-C949-B5F4-A8D6A40B8709}"/>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53994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EEDEF4-4C5D-B942-A44C-CF513902841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626D2FB-C5B2-FE45-BD1C-597D0406C1BF}"/>
              </a:ext>
            </a:extLst>
          </p:cNvPr>
          <p:cNvSpPr>
            <a:spLocks noGrp="1"/>
          </p:cNvSpPr>
          <p:nvPr>
            <p:ph sz="half" idx="1"/>
          </p:nvPr>
        </p:nvSpPr>
        <p:spPr>
          <a:xfrm>
            <a:off x="838200" y="1825625"/>
            <a:ext cx="5181600" cy="4351338"/>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044BA3B9-E6B7-1344-9A5E-124F82C112D3}"/>
              </a:ext>
            </a:extLst>
          </p:cNvPr>
          <p:cNvSpPr>
            <a:spLocks noGrp="1"/>
          </p:cNvSpPr>
          <p:nvPr>
            <p:ph sz="half" idx="2"/>
          </p:nvPr>
        </p:nvSpPr>
        <p:spPr>
          <a:xfrm>
            <a:off x="6172200" y="1825625"/>
            <a:ext cx="5181600" cy="4351338"/>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78297EC7-A79D-7D46-BFE9-52417AC4D7D5}"/>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6" name="Espace réservé du pied de page 5">
            <a:extLst>
              <a:ext uri="{FF2B5EF4-FFF2-40B4-BE49-F238E27FC236}">
                <a16:creationId xmlns:a16="http://schemas.microsoft.com/office/drawing/2014/main" id="{3BC01D82-735E-D947-8A98-AF05A39F996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FBC4A4C-5137-CA42-86CB-79EF6F43666E}"/>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399660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93EEB3-3B2A-3A4C-B2B1-0334CF2FF0B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879840B-DF37-8F45-9AAB-2886056FE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FC016991-B8A0-A642-A065-720B854D6689}"/>
              </a:ext>
            </a:extLst>
          </p:cNvPr>
          <p:cNvSpPr>
            <a:spLocks noGrp="1"/>
          </p:cNvSpPr>
          <p:nvPr>
            <p:ph sz="half" idx="2"/>
          </p:nvPr>
        </p:nvSpPr>
        <p:spPr>
          <a:xfrm>
            <a:off x="839788" y="2505075"/>
            <a:ext cx="5157787" cy="3684588"/>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788AD32C-1190-9841-9B07-8BA01F060D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28D2B865-C421-7448-AB1D-CADFC211A90C}"/>
              </a:ext>
            </a:extLst>
          </p:cNvPr>
          <p:cNvSpPr>
            <a:spLocks noGrp="1"/>
          </p:cNvSpPr>
          <p:nvPr>
            <p:ph sz="quarter" idx="4"/>
          </p:nvPr>
        </p:nvSpPr>
        <p:spPr>
          <a:xfrm>
            <a:off x="6172200" y="2505075"/>
            <a:ext cx="5183188" cy="3684588"/>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B35EA36-AD9B-F042-968F-D9FC3C4F6DBB}"/>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8" name="Espace réservé du pied de page 7">
            <a:extLst>
              <a:ext uri="{FF2B5EF4-FFF2-40B4-BE49-F238E27FC236}">
                <a16:creationId xmlns:a16="http://schemas.microsoft.com/office/drawing/2014/main" id="{5A621E87-5DEC-F74C-AD1B-1FD141BE27E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8C5970C-260A-B449-B449-93CA21BAC456}"/>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57683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E24F4-12B7-9D4B-86B9-EB94E88D2B4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FB09E55-6A16-C941-8AC0-AE4FD13FFA0C}"/>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4" name="Espace réservé du pied de page 3">
            <a:extLst>
              <a:ext uri="{FF2B5EF4-FFF2-40B4-BE49-F238E27FC236}">
                <a16:creationId xmlns:a16="http://schemas.microsoft.com/office/drawing/2014/main" id="{301A8F61-BC41-8D47-A58E-8D54C9FDC3F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4CB30AA-93C7-044C-B7B2-2FDF5CA9C196}"/>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128457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4AAEFD3-E834-8347-A496-B9C868FD2BFF}"/>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3" name="Espace réservé du pied de page 2">
            <a:extLst>
              <a:ext uri="{FF2B5EF4-FFF2-40B4-BE49-F238E27FC236}">
                <a16:creationId xmlns:a16="http://schemas.microsoft.com/office/drawing/2014/main" id="{0F02C301-5785-DE42-8185-AF83D5A7C4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FEAB28-77C8-2C4A-B101-218105B626A8}"/>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44516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901D18-4E48-9E48-9753-EB4C44428E1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86DDF21-6D2A-3344-A390-5A8C0BDDC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768804B5-0C2B-7742-9B19-09BA5B1BE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E7A0762A-2D1C-9740-BBEE-038F39EFF55D}"/>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6" name="Espace réservé du pied de page 5">
            <a:extLst>
              <a:ext uri="{FF2B5EF4-FFF2-40B4-BE49-F238E27FC236}">
                <a16:creationId xmlns:a16="http://schemas.microsoft.com/office/drawing/2014/main" id="{0434FF14-3123-BF49-A5A1-4E6A4B06D1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EA55AA-8ABA-7A42-A2C6-EA1CB5AD3A46}"/>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144403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C39C1-392C-C14E-9B7C-367FFD04595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FD2AF66-9921-A442-982F-7956B46A88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151D0EE-D9D7-1F4D-96A6-C1EE94C72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05E4587F-3B7D-C643-97AD-246AA3B87324}"/>
              </a:ext>
            </a:extLst>
          </p:cNvPr>
          <p:cNvSpPr>
            <a:spLocks noGrp="1"/>
          </p:cNvSpPr>
          <p:nvPr>
            <p:ph type="dt" sz="half" idx="10"/>
          </p:nvPr>
        </p:nvSpPr>
        <p:spPr/>
        <p:txBody>
          <a:bodyPr/>
          <a:lstStyle/>
          <a:p>
            <a:fld id="{8CD032C5-49D7-CC4E-A6F3-7E20278A47A5}" type="datetimeFigureOut">
              <a:rPr lang="fr-FR" smtClean="0"/>
              <a:t>10/12/2020</a:t>
            </a:fld>
            <a:endParaRPr lang="fr-FR"/>
          </a:p>
        </p:txBody>
      </p:sp>
      <p:sp>
        <p:nvSpPr>
          <p:cNvPr id="6" name="Espace réservé du pied de page 5">
            <a:extLst>
              <a:ext uri="{FF2B5EF4-FFF2-40B4-BE49-F238E27FC236}">
                <a16:creationId xmlns:a16="http://schemas.microsoft.com/office/drawing/2014/main" id="{00A09F63-1239-7D49-9A0E-0BD54027072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FC9288C-95BB-934E-899F-2E397EEB1DFD}"/>
              </a:ext>
            </a:extLst>
          </p:cNvPr>
          <p:cNvSpPr>
            <a:spLocks noGrp="1"/>
          </p:cNvSpPr>
          <p:nvPr>
            <p:ph type="sldNum" sz="quarter" idx="12"/>
          </p:nvPr>
        </p:nvSpPr>
        <p:spPr/>
        <p:txBody>
          <a:bodyPr/>
          <a:lstStyle/>
          <a:p>
            <a:fld id="{AA506DF0-C5BF-574E-B440-9BBB818AA1D9}" type="slidenum">
              <a:rPr lang="fr-FR" smtClean="0"/>
              <a:t>‹N°›</a:t>
            </a:fld>
            <a:endParaRPr lang="fr-FR"/>
          </a:p>
        </p:txBody>
      </p:sp>
    </p:spTree>
    <p:extLst>
      <p:ext uri="{BB962C8B-B14F-4D97-AF65-F5344CB8AC3E}">
        <p14:creationId xmlns:p14="http://schemas.microsoft.com/office/powerpoint/2010/main" val="2594381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8BD3B7E-EA77-1640-A6E7-F8B61B171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640D63-EC9D-5C48-9CB7-98E08CA2E3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F4295C63-6D5E-1D4F-B07B-68B97C7C6D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032C5-49D7-CC4E-A6F3-7E20278A47A5}" type="datetimeFigureOut">
              <a:rPr lang="fr-FR" smtClean="0"/>
              <a:t>10/12/2020</a:t>
            </a:fld>
            <a:endParaRPr lang="fr-FR"/>
          </a:p>
        </p:txBody>
      </p:sp>
      <p:sp>
        <p:nvSpPr>
          <p:cNvPr id="5" name="Espace réservé du pied de page 4">
            <a:extLst>
              <a:ext uri="{FF2B5EF4-FFF2-40B4-BE49-F238E27FC236}">
                <a16:creationId xmlns:a16="http://schemas.microsoft.com/office/drawing/2014/main" id="{1AC2D7B8-6D90-FC40-8CE8-7F8B714E5C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3DCFB8D-7F42-7046-A4D8-A2F4ABB88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06DF0-C5BF-574E-B440-9BBB818AA1D9}" type="slidenum">
              <a:rPr lang="fr-FR" smtClean="0"/>
              <a:t>‹N°›</a:t>
            </a:fld>
            <a:endParaRPr lang="fr-FR"/>
          </a:p>
        </p:txBody>
      </p:sp>
    </p:spTree>
    <p:extLst>
      <p:ext uri="{BB962C8B-B14F-4D97-AF65-F5344CB8AC3E}">
        <p14:creationId xmlns:p14="http://schemas.microsoft.com/office/powerpoint/2010/main" val="193155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9F70D57-BD96-F34C-B889-C90D52A5E40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0746" y="176625"/>
            <a:ext cx="1055963" cy="711896"/>
          </a:xfrm>
          <a:prstGeom prst="rect">
            <a:avLst/>
          </a:prstGeom>
        </p:spPr>
      </p:pic>
      <p:pic>
        <p:nvPicPr>
          <p:cNvPr id="6" name="Image 5">
            <a:extLst>
              <a:ext uri="{FF2B5EF4-FFF2-40B4-BE49-F238E27FC236}">
                <a16:creationId xmlns:a16="http://schemas.microsoft.com/office/drawing/2014/main" id="{497B9FF5-02E9-604B-B3AC-34B07C80F4C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578195" y="176625"/>
            <a:ext cx="1055963" cy="711896"/>
          </a:xfrm>
          <a:prstGeom prst="rect">
            <a:avLst/>
          </a:prstGeom>
        </p:spPr>
      </p:pic>
      <p:sp>
        <p:nvSpPr>
          <p:cNvPr id="7" name="ZoneTexte 6">
            <a:extLst>
              <a:ext uri="{FF2B5EF4-FFF2-40B4-BE49-F238E27FC236}">
                <a16:creationId xmlns:a16="http://schemas.microsoft.com/office/drawing/2014/main" id="{27F8C9BC-6CEC-B548-B1AC-2D1A6B75EA84}"/>
              </a:ext>
            </a:extLst>
          </p:cNvPr>
          <p:cNvSpPr txBox="1"/>
          <p:nvPr/>
        </p:nvSpPr>
        <p:spPr>
          <a:xfrm>
            <a:off x="3614738" y="532573"/>
            <a:ext cx="6257925" cy="707886"/>
          </a:xfrm>
          <a:prstGeom prst="rect">
            <a:avLst/>
          </a:prstGeom>
          <a:noFill/>
        </p:spPr>
        <p:txBody>
          <a:bodyPr wrap="square" rtlCol="0">
            <a:spAutoFit/>
          </a:bodyPr>
          <a:lstStyle/>
          <a:p>
            <a:r>
              <a:rPr lang="fr-FR" sz="2000" dirty="0">
                <a:solidFill>
                  <a:srgbClr val="7030A0"/>
                </a:solidFill>
                <a:latin typeface="Times New Roman" panose="02020603050405020304" pitchFamily="18" charset="0"/>
                <a:cs typeface="Times New Roman" panose="02020603050405020304" pitchFamily="18" charset="0"/>
              </a:rPr>
              <a:t>République Algérienne Démocratique et Populaire</a:t>
            </a:r>
          </a:p>
          <a:p>
            <a:r>
              <a:rPr lang="fr-FR" sz="2000" dirty="0">
                <a:solidFill>
                  <a:srgbClr val="7030A0"/>
                </a:solidFill>
                <a:latin typeface="Times New Roman" panose="02020603050405020304" pitchFamily="18" charset="0"/>
                <a:cs typeface="Times New Roman" panose="02020603050405020304" pitchFamily="18" charset="0"/>
              </a:rPr>
              <a:t>  </a:t>
            </a:r>
          </a:p>
        </p:txBody>
      </p:sp>
      <p:sp>
        <p:nvSpPr>
          <p:cNvPr id="8" name="ZoneTexte 7">
            <a:extLst>
              <a:ext uri="{FF2B5EF4-FFF2-40B4-BE49-F238E27FC236}">
                <a16:creationId xmlns:a16="http://schemas.microsoft.com/office/drawing/2014/main" id="{78754E15-E58A-9545-ABD2-49B221616FC2}"/>
              </a:ext>
            </a:extLst>
          </p:cNvPr>
          <p:cNvSpPr txBox="1"/>
          <p:nvPr/>
        </p:nvSpPr>
        <p:spPr>
          <a:xfrm>
            <a:off x="2557463" y="888521"/>
            <a:ext cx="7449475" cy="400110"/>
          </a:xfrm>
          <a:prstGeom prst="rect">
            <a:avLst/>
          </a:prstGeom>
          <a:noFill/>
        </p:spPr>
        <p:txBody>
          <a:bodyPr wrap="none" rtlCol="0">
            <a:spAutoFit/>
          </a:bodyPr>
          <a:lstStyle/>
          <a:p>
            <a:r>
              <a:rPr lang="fr-FR" sz="2000" dirty="0">
                <a:solidFill>
                  <a:srgbClr val="7030A0"/>
                </a:solidFill>
                <a:latin typeface="Times New Roman" panose="02020603050405020304" pitchFamily="18" charset="0"/>
                <a:cs typeface="Times New Roman" panose="02020603050405020304" pitchFamily="18" charset="0"/>
              </a:rPr>
              <a:t>Ministère de l’Enseignement Supérieur et de la Recherche Scientifique</a:t>
            </a:r>
          </a:p>
        </p:txBody>
      </p:sp>
      <p:sp>
        <p:nvSpPr>
          <p:cNvPr id="9" name="ZoneTexte 8">
            <a:extLst>
              <a:ext uri="{FF2B5EF4-FFF2-40B4-BE49-F238E27FC236}">
                <a16:creationId xmlns:a16="http://schemas.microsoft.com/office/drawing/2014/main" id="{CDEB0C5C-C770-B74A-AF1C-6BB40FF8D899}"/>
              </a:ext>
            </a:extLst>
          </p:cNvPr>
          <p:cNvSpPr txBox="1"/>
          <p:nvPr/>
        </p:nvSpPr>
        <p:spPr>
          <a:xfrm>
            <a:off x="4243373" y="1296418"/>
            <a:ext cx="3812519" cy="400110"/>
          </a:xfrm>
          <a:prstGeom prst="rect">
            <a:avLst/>
          </a:prstGeom>
          <a:noFill/>
        </p:spPr>
        <p:txBody>
          <a:bodyPr wrap="none" rtlCol="0">
            <a:spAutoFit/>
          </a:bodyPr>
          <a:lstStyle/>
          <a:p>
            <a:r>
              <a:rPr lang="fr-FR" sz="2000" dirty="0">
                <a:solidFill>
                  <a:srgbClr val="7030A0"/>
                </a:solidFill>
                <a:latin typeface="Times New Roman" panose="02020603050405020304" pitchFamily="18" charset="0"/>
                <a:cs typeface="Times New Roman" panose="02020603050405020304" pitchFamily="18" charset="0"/>
              </a:rPr>
              <a:t>Université Badji Mokhtar - Annaba</a:t>
            </a:r>
          </a:p>
        </p:txBody>
      </p:sp>
      <p:sp>
        <p:nvSpPr>
          <p:cNvPr id="10" name="ZoneTexte 9">
            <a:extLst>
              <a:ext uri="{FF2B5EF4-FFF2-40B4-BE49-F238E27FC236}">
                <a16:creationId xmlns:a16="http://schemas.microsoft.com/office/drawing/2014/main" id="{D8C96254-4F93-DB40-B679-0ACEA8B859F7}"/>
              </a:ext>
            </a:extLst>
          </p:cNvPr>
          <p:cNvSpPr txBox="1"/>
          <p:nvPr/>
        </p:nvSpPr>
        <p:spPr>
          <a:xfrm>
            <a:off x="4243373" y="1781657"/>
            <a:ext cx="3752950" cy="400110"/>
          </a:xfrm>
          <a:prstGeom prst="rect">
            <a:avLst/>
          </a:prstGeom>
          <a:noFill/>
        </p:spPr>
        <p:txBody>
          <a:bodyPr wrap="none" rtlCol="0">
            <a:spAutoFit/>
          </a:bodyPr>
          <a:lstStyle/>
          <a:p>
            <a:r>
              <a:rPr lang="fr-FR" sz="2000" dirty="0">
                <a:solidFill>
                  <a:schemeClr val="accent2">
                    <a:lumMod val="75000"/>
                  </a:schemeClr>
                </a:solidFill>
                <a:latin typeface="Times New Roman" panose="02020603050405020304" pitchFamily="18" charset="0"/>
                <a:cs typeface="Times New Roman" panose="02020603050405020304" pitchFamily="18" charset="0"/>
              </a:rPr>
              <a:t>Faculté des sciences de l’ingénieur</a:t>
            </a:r>
          </a:p>
        </p:txBody>
      </p:sp>
      <p:sp>
        <p:nvSpPr>
          <p:cNvPr id="11" name="ZoneTexte 10">
            <a:extLst>
              <a:ext uri="{FF2B5EF4-FFF2-40B4-BE49-F238E27FC236}">
                <a16:creationId xmlns:a16="http://schemas.microsoft.com/office/drawing/2014/main" id="{E22BE0DA-2155-8B4A-BA0D-C106D2480976}"/>
              </a:ext>
            </a:extLst>
          </p:cNvPr>
          <p:cNvSpPr txBox="1"/>
          <p:nvPr/>
        </p:nvSpPr>
        <p:spPr>
          <a:xfrm>
            <a:off x="4645726" y="2268980"/>
            <a:ext cx="3350597" cy="400110"/>
          </a:xfrm>
          <a:prstGeom prst="rect">
            <a:avLst/>
          </a:prstGeom>
          <a:solidFill>
            <a:schemeClr val="accent3"/>
          </a:solidFill>
        </p:spPr>
        <p:txBody>
          <a:bodyPr wrap="none" rtlCol="0">
            <a:spAutoFit/>
          </a:bodyPr>
          <a:lstStyle/>
          <a:p>
            <a:r>
              <a:rPr lang="fr-FR" sz="2000" b="1" dirty="0">
                <a:solidFill>
                  <a:srgbClr val="412F22"/>
                </a:solidFill>
                <a:latin typeface="Times New Roman" panose="02020603050405020304" pitchFamily="18" charset="0"/>
                <a:cs typeface="Times New Roman" panose="02020603050405020304" pitchFamily="18" charset="0"/>
              </a:rPr>
              <a:t>Département d’informatique</a:t>
            </a:r>
          </a:p>
        </p:txBody>
      </p:sp>
      <p:sp>
        <p:nvSpPr>
          <p:cNvPr id="12" name="ZoneTexte 11">
            <a:extLst>
              <a:ext uri="{FF2B5EF4-FFF2-40B4-BE49-F238E27FC236}">
                <a16:creationId xmlns:a16="http://schemas.microsoft.com/office/drawing/2014/main" id="{E572F630-884D-4F4A-BE56-496EDD2C8817}"/>
              </a:ext>
            </a:extLst>
          </p:cNvPr>
          <p:cNvSpPr txBox="1"/>
          <p:nvPr/>
        </p:nvSpPr>
        <p:spPr>
          <a:xfrm>
            <a:off x="3181277" y="2728428"/>
            <a:ext cx="5936710" cy="707886"/>
          </a:xfrm>
          <a:prstGeom prst="rect">
            <a:avLst/>
          </a:prstGeom>
          <a:solidFill>
            <a:schemeClr val="accent3"/>
          </a:solidFill>
        </p:spPr>
        <p:txBody>
          <a:bodyPr wrap="square" rtlCol="0">
            <a:spAutoFit/>
          </a:bodyPr>
          <a:lstStyle/>
          <a:p>
            <a:pPr algn="ctr"/>
            <a:r>
              <a:rPr lang="fr-FR" sz="2000" b="1" dirty="0">
                <a:solidFill>
                  <a:srgbClr val="412F22"/>
                </a:solidFill>
                <a:latin typeface="Times New Roman" panose="02020603050405020304" pitchFamily="18" charset="0"/>
                <a:cs typeface="Times New Roman" panose="02020603050405020304" pitchFamily="18" charset="0"/>
              </a:rPr>
              <a:t>En vue de l’obtention du diplôme de master en Gestion et Analyse de Données Massives</a:t>
            </a:r>
          </a:p>
        </p:txBody>
      </p:sp>
      <p:sp>
        <p:nvSpPr>
          <p:cNvPr id="13" name="ZoneTexte 12">
            <a:extLst>
              <a:ext uri="{FF2B5EF4-FFF2-40B4-BE49-F238E27FC236}">
                <a16:creationId xmlns:a16="http://schemas.microsoft.com/office/drawing/2014/main" id="{0D31A2EE-912D-5B46-A18E-6288BC634149}"/>
              </a:ext>
            </a:extLst>
          </p:cNvPr>
          <p:cNvSpPr txBox="1"/>
          <p:nvPr/>
        </p:nvSpPr>
        <p:spPr>
          <a:xfrm>
            <a:off x="5045515" y="3421509"/>
            <a:ext cx="1074333" cy="400110"/>
          </a:xfrm>
          <a:prstGeom prst="rect">
            <a:avLst/>
          </a:prstGeom>
          <a:noFill/>
        </p:spPr>
        <p:txBody>
          <a:bodyPr wrap="none" rtlCol="0">
            <a:spAutoFit/>
          </a:bodyPr>
          <a:lstStyle/>
          <a:p>
            <a:r>
              <a:rPr lang="fr-FR" sz="2000" b="1" dirty="0">
                <a:solidFill>
                  <a:srgbClr val="654936"/>
                </a:solidFill>
                <a:latin typeface="Times New Roman" panose="02020603050405020304" pitchFamily="18" charset="0"/>
                <a:cs typeface="Times New Roman" panose="02020603050405020304" pitchFamily="18" charset="0"/>
              </a:rPr>
              <a:t>Thème</a:t>
            </a:r>
            <a:r>
              <a:rPr lang="fr-FR" b="1" dirty="0">
                <a:solidFill>
                  <a:srgbClr val="654936"/>
                </a:solidFill>
                <a:latin typeface="Times New Roman" panose="02020603050405020304" pitchFamily="18" charset="0"/>
                <a:cs typeface="Times New Roman" panose="02020603050405020304" pitchFamily="18" charset="0"/>
              </a:rPr>
              <a:t> :</a:t>
            </a:r>
          </a:p>
        </p:txBody>
      </p:sp>
      <p:sp>
        <p:nvSpPr>
          <p:cNvPr id="14" name="ZoneTexte 13">
            <a:extLst>
              <a:ext uri="{FF2B5EF4-FFF2-40B4-BE49-F238E27FC236}">
                <a16:creationId xmlns:a16="http://schemas.microsoft.com/office/drawing/2014/main" id="{16DE45EB-7CE7-6E4D-A324-310BD40E8A1A}"/>
              </a:ext>
            </a:extLst>
          </p:cNvPr>
          <p:cNvSpPr txBox="1"/>
          <p:nvPr/>
        </p:nvSpPr>
        <p:spPr>
          <a:xfrm>
            <a:off x="1410602" y="3929623"/>
            <a:ext cx="9301486"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endParaRPr lang="fr-FR" sz="2400" b="1" dirty="0">
              <a:latin typeface="Times New Roman" panose="02020603050405020304" pitchFamily="18" charset="0"/>
              <a:cs typeface="Times New Roman" panose="02020603050405020304" pitchFamily="18" charset="0"/>
            </a:endParaRPr>
          </a:p>
          <a:p>
            <a:pPr lvl="1"/>
            <a:r>
              <a:rPr lang="fr-FR" sz="2400" b="1" dirty="0">
                <a:latin typeface="Times New Roman" panose="02020603050405020304" pitchFamily="18" charset="0"/>
                <a:cs typeface="Times New Roman" panose="02020603050405020304" pitchFamily="18" charset="0"/>
              </a:rPr>
              <a:t>Classification de Texte multi-label en utilisant la Représentation Vectorielle et la Régression Logistique </a:t>
            </a:r>
            <a:endParaRPr lang="fr-FR" sz="2400" dirty="0">
              <a:latin typeface="Times New Roman" panose="02020603050405020304" pitchFamily="18" charset="0"/>
              <a:cs typeface="Times New Roman" panose="02020603050405020304" pitchFamily="18" charset="0"/>
            </a:endParaRPr>
          </a:p>
          <a:p>
            <a:pPr algn="just"/>
            <a:endParaRPr lang="fr-FR" sz="2800" dirty="0">
              <a:latin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13E46217-7C93-644C-9B2E-46843A781561}"/>
              </a:ext>
            </a:extLst>
          </p:cNvPr>
          <p:cNvSpPr txBox="1"/>
          <p:nvPr/>
        </p:nvSpPr>
        <p:spPr>
          <a:xfrm>
            <a:off x="498181" y="5716733"/>
            <a:ext cx="2057038" cy="646331"/>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fr-FR"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Présenté par :</a:t>
            </a:r>
          </a:p>
          <a:p>
            <a:r>
              <a:rPr lang="fr-FR"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Ouedraogo Aristide</a:t>
            </a:r>
          </a:p>
        </p:txBody>
      </p:sp>
      <p:sp>
        <p:nvSpPr>
          <p:cNvPr id="16" name="ZoneTexte 15">
            <a:extLst>
              <a:ext uri="{FF2B5EF4-FFF2-40B4-BE49-F238E27FC236}">
                <a16:creationId xmlns:a16="http://schemas.microsoft.com/office/drawing/2014/main" id="{9CD11B89-6171-6E41-B644-36D8ADE978F9}"/>
              </a:ext>
            </a:extLst>
          </p:cNvPr>
          <p:cNvSpPr txBox="1"/>
          <p:nvPr/>
        </p:nvSpPr>
        <p:spPr>
          <a:xfrm>
            <a:off x="9029700" y="5712017"/>
            <a:ext cx="2539541"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fr-FR" b="1" dirty="0">
                <a:latin typeface="Times New Roman" panose="02020603050405020304" pitchFamily="18" charset="0"/>
                <a:cs typeface="Times New Roman" panose="02020603050405020304" pitchFamily="18" charset="0"/>
              </a:rPr>
              <a:t>Directeur de mémoire :</a:t>
            </a:r>
          </a:p>
          <a:p>
            <a:r>
              <a:rPr lang="fr-FR" b="1" dirty="0">
                <a:latin typeface="Times New Roman" panose="02020603050405020304" pitchFamily="18" charset="0"/>
                <a:cs typeface="Times New Roman" panose="02020603050405020304" pitchFamily="18" charset="0"/>
              </a:rPr>
              <a:t>MCA</a:t>
            </a:r>
            <a:r>
              <a:rPr lang="fr-FR" dirty="0"/>
              <a:t> </a:t>
            </a:r>
            <a:r>
              <a:rPr lang="fr-FR" b="1" dirty="0">
                <a:latin typeface="Times New Roman" panose="02020603050405020304" pitchFamily="18" charset="0"/>
                <a:cs typeface="Times New Roman" panose="02020603050405020304" pitchFamily="18" charset="0"/>
              </a:rPr>
              <a:t>. HABIBA Belleili</a:t>
            </a:r>
          </a:p>
        </p:txBody>
      </p:sp>
      <p:sp>
        <p:nvSpPr>
          <p:cNvPr id="17" name="ZoneTexte 16">
            <a:extLst>
              <a:ext uri="{FF2B5EF4-FFF2-40B4-BE49-F238E27FC236}">
                <a16:creationId xmlns:a16="http://schemas.microsoft.com/office/drawing/2014/main" id="{AC5F3647-64F9-5949-85B9-02654A8D46B6}"/>
              </a:ext>
            </a:extLst>
          </p:cNvPr>
          <p:cNvSpPr txBox="1"/>
          <p:nvPr/>
        </p:nvSpPr>
        <p:spPr>
          <a:xfrm>
            <a:off x="4887881" y="6178398"/>
            <a:ext cx="1704313"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fr-FR" b="1">
                <a:latin typeface="Times New Roman" panose="02020603050405020304" pitchFamily="18" charset="0"/>
                <a:cs typeface="Times New Roman" panose="02020603050405020304" pitchFamily="18" charset="0"/>
              </a:rPr>
              <a:t>Le 30 </a:t>
            </a:r>
            <a:r>
              <a:rPr lang="fr-FR" b="1" dirty="0">
                <a:latin typeface="Times New Roman" panose="02020603050405020304" pitchFamily="18" charset="0"/>
                <a:cs typeface="Times New Roman" panose="02020603050405020304" pitchFamily="18" charset="0"/>
              </a:rPr>
              <a:t>juin 2020</a:t>
            </a:r>
          </a:p>
        </p:txBody>
      </p:sp>
      <p:pic>
        <p:nvPicPr>
          <p:cNvPr id="20" name="Image 19">
            <a:extLst>
              <a:ext uri="{FF2B5EF4-FFF2-40B4-BE49-F238E27FC236}">
                <a16:creationId xmlns:a16="http://schemas.microsoft.com/office/drawing/2014/main" id="{F4D6E610-1A55-494C-A469-31A9A86894AB}"/>
              </a:ext>
            </a:extLst>
          </p:cNvPr>
          <p:cNvPicPr>
            <a:picLocks noChangeAspect="1"/>
          </p:cNvPicPr>
          <p:nvPr/>
        </p:nvPicPr>
        <p:blipFill>
          <a:blip r:embed="rId3"/>
          <a:stretch>
            <a:fillRect/>
          </a:stretch>
        </p:blipFill>
        <p:spPr>
          <a:xfrm>
            <a:off x="243119" y="1349034"/>
            <a:ext cx="2158566" cy="1618924"/>
          </a:xfrm>
          <a:prstGeom prst="rect">
            <a:avLst/>
          </a:prstGeom>
        </p:spPr>
      </p:pic>
      <p:pic>
        <p:nvPicPr>
          <p:cNvPr id="22" name="Image 21">
            <a:extLst>
              <a:ext uri="{FF2B5EF4-FFF2-40B4-BE49-F238E27FC236}">
                <a16:creationId xmlns:a16="http://schemas.microsoft.com/office/drawing/2014/main" id="{6165CAFD-0B83-CD4D-A9FB-5907DA986CBC}"/>
              </a:ext>
            </a:extLst>
          </p:cNvPr>
          <p:cNvPicPr>
            <a:picLocks noChangeAspect="1"/>
          </p:cNvPicPr>
          <p:nvPr/>
        </p:nvPicPr>
        <p:blipFill>
          <a:blip r:embed="rId4"/>
          <a:stretch>
            <a:fillRect/>
          </a:stretch>
        </p:blipFill>
        <p:spPr>
          <a:xfrm>
            <a:off x="10266737" y="1240459"/>
            <a:ext cx="2224717" cy="1668538"/>
          </a:xfrm>
          <a:prstGeom prst="rect">
            <a:avLst/>
          </a:prstGeom>
        </p:spPr>
      </p:pic>
    </p:spTree>
    <p:extLst>
      <p:ext uri="{BB962C8B-B14F-4D97-AF65-F5344CB8AC3E}">
        <p14:creationId xmlns:p14="http://schemas.microsoft.com/office/powerpoint/2010/main" val="270932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0A11C-048D-9040-ACE9-1335BB9D0CB3}"/>
              </a:ext>
            </a:extLst>
          </p:cNvPr>
          <p:cNvSpPr/>
          <p:nvPr/>
        </p:nvSpPr>
        <p:spPr>
          <a:xfrm>
            <a:off x="309800" y="2967335"/>
            <a:ext cx="11572399" cy="1015663"/>
          </a:xfrm>
          <a:prstGeom prst="rect">
            <a:avLst/>
          </a:prstGeom>
          <a:noFill/>
        </p:spPr>
        <p:txBody>
          <a:bodyPr wrap="none" lIns="91440" tIns="45720" rIns="91440" bIns="45720">
            <a:spAutoFit/>
          </a:bodyPr>
          <a:lstStyle/>
          <a:p>
            <a:pPr algn="ctr"/>
            <a:r>
              <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Représentation vectorielle du texte</a:t>
            </a:r>
            <a:endPar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ignalisation droite 2">
            <a:extLst>
              <a:ext uri="{FF2B5EF4-FFF2-40B4-BE49-F238E27FC236}">
                <a16:creationId xmlns:a16="http://schemas.microsoft.com/office/drawing/2014/main" id="{5E955C1C-3599-9B47-8DCF-5C05918DE682}"/>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9</a:t>
            </a:r>
          </a:p>
        </p:txBody>
      </p:sp>
    </p:spTree>
    <p:extLst>
      <p:ext uri="{BB962C8B-B14F-4D97-AF65-F5344CB8AC3E}">
        <p14:creationId xmlns:p14="http://schemas.microsoft.com/office/powerpoint/2010/main" val="292775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F58F013-85C8-9143-AF98-9B0E5111E4F5}"/>
              </a:ext>
            </a:extLst>
          </p:cNvPr>
          <p:cNvSpPr txBox="1"/>
          <p:nvPr/>
        </p:nvSpPr>
        <p:spPr>
          <a:xfrm>
            <a:off x="468085" y="217715"/>
            <a:ext cx="2656625"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Word embedding</a:t>
            </a:r>
          </a:p>
        </p:txBody>
      </p:sp>
      <p:cxnSp>
        <p:nvCxnSpPr>
          <p:cNvPr id="6" name="Connecteur droit 5">
            <a:extLst>
              <a:ext uri="{FF2B5EF4-FFF2-40B4-BE49-F238E27FC236}">
                <a16:creationId xmlns:a16="http://schemas.microsoft.com/office/drawing/2014/main" id="{2B017323-6EB2-6E49-9B57-D226C00E3485}"/>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F7A9FA15-8D25-5E46-A502-76889C0E1C81}"/>
              </a:ext>
            </a:extLst>
          </p:cNvPr>
          <p:cNvSpPr txBox="1"/>
          <p:nvPr/>
        </p:nvSpPr>
        <p:spPr>
          <a:xfrm>
            <a:off x="468085" y="947786"/>
            <a:ext cx="11338433" cy="2120068"/>
          </a:xfrm>
          <a:prstGeom prst="rect">
            <a:avLst/>
          </a:prstGeom>
          <a:ln w="571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Le Word embedding désigne un ensemble de techniques de machine learning qui visent à représenter les mots par des vecteurs de nombres réels, décrits dans un modèle vectoriel (ou Vector Space Model). Les algorithmes de Word embedding sont le plus souvent employés pour décrire des mots à travers de vecteurs numériques, mais ils peuvent également être utilisés pour construire des représentations vectorielles de phrases entières .Ces algorithmes sont les suivants: </a:t>
            </a:r>
            <a:r>
              <a:rPr lang="fr-FR" b="1" dirty="0">
                <a:latin typeface="Times New Roman" panose="02020603050405020304" pitchFamily="18" charset="0"/>
                <a:cs typeface="Times New Roman" panose="02020603050405020304" pitchFamily="18" charset="0"/>
              </a:rPr>
              <a:t>Word2Vec</a:t>
            </a:r>
            <a:r>
              <a:rPr lang="fr-FR" dirty="0">
                <a:latin typeface="Times New Roman" panose="02020603050405020304" pitchFamily="18" charset="0"/>
                <a:cs typeface="Times New Roman" panose="02020603050405020304" pitchFamily="18" charset="0"/>
              </a:rPr>
              <a:t> et </a:t>
            </a:r>
            <a:r>
              <a:rPr lang="fr-FR" b="1" dirty="0">
                <a:latin typeface="Times New Roman" panose="02020603050405020304" pitchFamily="18" charset="0"/>
                <a:cs typeface="Times New Roman" panose="02020603050405020304" pitchFamily="18" charset="0"/>
              </a:rPr>
              <a:t>Doc2Vec</a:t>
            </a:r>
          </a:p>
        </p:txBody>
      </p:sp>
      <p:sp>
        <p:nvSpPr>
          <p:cNvPr id="8" name="Signalisation droite 7">
            <a:extLst>
              <a:ext uri="{FF2B5EF4-FFF2-40B4-BE49-F238E27FC236}">
                <a16:creationId xmlns:a16="http://schemas.microsoft.com/office/drawing/2014/main" id="{845ED81D-4D8F-FE4A-8CB0-EAF65B97AF7B}"/>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10</a:t>
            </a:r>
          </a:p>
        </p:txBody>
      </p:sp>
      <p:pic>
        <p:nvPicPr>
          <p:cNvPr id="3" name="Image 2">
            <a:extLst>
              <a:ext uri="{FF2B5EF4-FFF2-40B4-BE49-F238E27FC236}">
                <a16:creationId xmlns:a16="http://schemas.microsoft.com/office/drawing/2014/main" id="{A1974A12-2AA0-014A-9F7F-D9760C1DA830}"/>
              </a:ext>
            </a:extLst>
          </p:cNvPr>
          <p:cNvPicPr>
            <a:picLocks noChangeAspect="1"/>
          </p:cNvPicPr>
          <p:nvPr/>
        </p:nvPicPr>
        <p:blipFill>
          <a:blip r:embed="rId4"/>
          <a:stretch>
            <a:fillRect/>
          </a:stretch>
        </p:blipFill>
        <p:spPr>
          <a:xfrm>
            <a:off x="3345703" y="3274704"/>
            <a:ext cx="3951568" cy="3371850"/>
          </a:xfrm>
          <a:prstGeom prst="rect">
            <a:avLst/>
          </a:prstGeom>
        </p:spPr>
      </p:pic>
    </p:spTree>
    <p:extLst>
      <p:ext uri="{BB962C8B-B14F-4D97-AF65-F5344CB8AC3E}">
        <p14:creationId xmlns:p14="http://schemas.microsoft.com/office/powerpoint/2010/main" val="131470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17D494-56A4-2F46-8483-F84CD838F6A4}"/>
              </a:ext>
            </a:extLst>
          </p:cNvPr>
          <p:cNvSpPr txBox="1"/>
          <p:nvPr/>
        </p:nvSpPr>
        <p:spPr>
          <a:xfrm>
            <a:off x="468085" y="217715"/>
            <a:ext cx="1689886"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Word2Vec</a:t>
            </a:r>
          </a:p>
        </p:txBody>
      </p:sp>
      <p:cxnSp>
        <p:nvCxnSpPr>
          <p:cNvPr id="5" name="Connecteur droit 4">
            <a:extLst>
              <a:ext uri="{FF2B5EF4-FFF2-40B4-BE49-F238E27FC236}">
                <a16:creationId xmlns:a16="http://schemas.microsoft.com/office/drawing/2014/main" id="{890B471C-E08C-6245-AF5B-31664B724E5F}"/>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7" name="Rectangle 1">
            <a:extLst>
              <a:ext uri="{FF2B5EF4-FFF2-40B4-BE49-F238E27FC236}">
                <a16:creationId xmlns:a16="http://schemas.microsoft.com/office/drawing/2014/main" id="{8D7E8E4C-00ED-1741-B309-5C6679A96BC9}"/>
              </a:ext>
            </a:extLst>
          </p:cNvPr>
          <p:cNvSpPr>
            <a:spLocks noChangeArrowheads="1"/>
          </p:cNvSpPr>
          <p:nvPr/>
        </p:nvSpPr>
        <p:spPr bwMode="auto">
          <a:xfrm>
            <a:off x="829901" y="1007398"/>
            <a:ext cx="10270588" cy="1242904"/>
          </a:xfrm>
          <a:prstGeom prst="rect">
            <a:avLst/>
          </a:prstGeom>
          <a:ln w="57150">
            <a:noFill/>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Les vecteurs de mots sont positionnés dans l'espace vectoriel de telle sorte que les mots qui partagent des contextes communs dans le corpus sont situés à proximité les uns des autres dans l'espace.</a:t>
            </a:r>
            <a:r>
              <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Il existe deux versions de word2Vec, le modèle </a:t>
            </a:r>
            <a:r>
              <a:rPr lang="fr-FR" altLang="fr-FR" b="1" dirty="0">
                <a:latin typeface="Times New Roman" panose="02020603050405020304" pitchFamily="18" charset="0"/>
                <a:ea typeface="Times New Roman" panose="02020603050405020304" pitchFamily="18" charset="0"/>
                <a:cs typeface="Times New Roman" panose="02020603050405020304" pitchFamily="18" charset="0"/>
              </a:rPr>
              <a:t>CBOW(</a:t>
            </a:r>
            <a:r>
              <a:rPr lang="fr-FR" altLang="fr-FR" b="1" dirty="0" err="1">
                <a:latin typeface="Times New Roman" panose="02020603050405020304" pitchFamily="18" charset="0"/>
                <a:ea typeface="Times New Roman" panose="02020603050405020304" pitchFamily="18" charset="0"/>
                <a:cs typeface="Times New Roman" panose="02020603050405020304" pitchFamily="18" charset="0"/>
              </a:rPr>
              <a:t>Continuous</a:t>
            </a:r>
            <a:r>
              <a:rPr lang="fr-FR" altLang="fr-FR" b="1" dirty="0">
                <a:latin typeface="Times New Roman" panose="02020603050405020304" pitchFamily="18" charset="0"/>
                <a:ea typeface="Times New Roman" panose="02020603050405020304" pitchFamily="18" charset="0"/>
                <a:cs typeface="Times New Roman" panose="02020603050405020304" pitchFamily="18" charset="0"/>
              </a:rPr>
              <a:t> Bag-of-</a:t>
            </a:r>
            <a:r>
              <a:rPr lang="fr-FR" altLang="fr-FR" b="1" dirty="0" err="1">
                <a:latin typeface="Times New Roman" panose="02020603050405020304" pitchFamily="18" charset="0"/>
                <a:ea typeface="Times New Roman" panose="02020603050405020304" pitchFamily="18" charset="0"/>
                <a:cs typeface="Times New Roman" panose="02020603050405020304" pitchFamily="18" charset="0"/>
              </a:rPr>
              <a:t>Words</a:t>
            </a:r>
            <a:r>
              <a:rPr lang="fr-FR" altLang="fr-FR" b="1" dirty="0">
                <a:latin typeface="Times New Roman" panose="02020603050405020304" pitchFamily="18" charset="0"/>
                <a:ea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et le modèle </a:t>
            </a:r>
            <a:r>
              <a:rPr lang="fr-FR" altLang="fr-FR" b="1" dirty="0">
                <a:latin typeface="Times New Roman" panose="02020603050405020304" pitchFamily="18" charset="0"/>
                <a:ea typeface="Times New Roman" panose="02020603050405020304" pitchFamily="18" charset="0"/>
                <a:cs typeface="Times New Roman" panose="02020603050405020304" pitchFamily="18" charset="0"/>
              </a:rPr>
              <a:t>Skip-Gram</a:t>
            </a:r>
            <a:endParaRPr kumimoji="0" lang="fr-FR" altLang="fr-FR"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D26C7746-DF42-AB49-A71E-071BA7C10BF8}"/>
              </a:ext>
            </a:extLst>
          </p:cNvPr>
          <p:cNvSpPr>
            <a:spLocks noChangeArrowheads="1"/>
          </p:cNvSpPr>
          <p:nvPr/>
        </p:nvSpPr>
        <p:spPr bwMode="auto">
          <a:xfrm>
            <a:off x="5965195" y="113184"/>
            <a:ext cx="2616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Signalisation droite 5">
            <a:extLst>
              <a:ext uri="{FF2B5EF4-FFF2-40B4-BE49-F238E27FC236}">
                <a16:creationId xmlns:a16="http://schemas.microsoft.com/office/drawing/2014/main" id="{EA9F1A9F-30C9-DB44-889C-DDDD5AB9BFBC}"/>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11</a:t>
            </a:r>
          </a:p>
        </p:txBody>
      </p:sp>
      <p:pic>
        <p:nvPicPr>
          <p:cNvPr id="3" name="Image 2">
            <a:extLst>
              <a:ext uri="{FF2B5EF4-FFF2-40B4-BE49-F238E27FC236}">
                <a16:creationId xmlns:a16="http://schemas.microsoft.com/office/drawing/2014/main" id="{30B2EE16-C28A-7242-B92B-9B46856C904B}"/>
              </a:ext>
            </a:extLst>
          </p:cNvPr>
          <p:cNvPicPr>
            <a:picLocks noChangeAspect="1"/>
          </p:cNvPicPr>
          <p:nvPr/>
        </p:nvPicPr>
        <p:blipFill>
          <a:blip r:embed="rId4"/>
          <a:stretch>
            <a:fillRect/>
          </a:stretch>
        </p:blipFill>
        <p:spPr>
          <a:xfrm>
            <a:off x="829901" y="2476757"/>
            <a:ext cx="10088695" cy="3977831"/>
          </a:xfrm>
          <a:prstGeom prst="rect">
            <a:avLst/>
          </a:prstGeom>
        </p:spPr>
      </p:pic>
      <p:sp>
        <p:nvSpPr>
          <p:cNvPr id="10" name="Forme libre 9">
            <a:extLst>
              <a:ext uri="{FF2B5EF4-FFF2-40B4-BE49-F238E27FC236}">
                <a16:creationId xmlns:a16="http://schemas.microsoft.com/office/drawing/2014/main" id="{C1D9CB7F-C065-444F-8851-E5818C756C61}"/>
              </a:ext>
            </a:extLst>
          </p:cNvPr>
          <p:cNvSpPr/>
          <p:nvPr/>
        </p:nvSpPr>
        <p:spPr>
          <a:xfrm>
            <a:off x="1271719" y="2877971"/>
            <a:ext cx="1575869" cy="3238016"/>
          </a:xfrm>
          <a:custGeom>
            <a:avLst/>
            <a:gdLst>
              <a:gd name="connsiteX0" fmla="*/ 721973 w 1575869"/>
              <a:gd name="connsiteY0" fmla="*/ 30121 h 3238016"/>
              <a:gd name="connsiteX1" fmla="*/ 721973 w 1575869"/>
              <a:gd name="connsiteY1" fmla="*/ 30121 h 3238016"/>
              <a:gd name="connsiteX2" fmla="*/ 572071 w 1575869"/>
              <a:gd name="connsiteY2" fmla="*/ 45111 h 3238016"/>
              <a:gd name="connsiteX3" fmla="*/ 212307 w 1575869"/>
              <a:gd name="connsiteY3" fmla="*/ 60101 h 3238016"/>
              <a:gd name="connsiteX4" fmla="*/ 122366 w 1575869"/>
              <a:gd name="connsiteY4" fmla="*/ 90081 h 3238016"/>
              <a:gd name="connsiteX5" fmla="*/ 62406 w 1575869"/>
              <a:gd name="connsiteY5" fmla="*/ 105072 h 3238016"/>
              <a:gd name="connsiteX6" fmla="*/ 32425 w 1575869"/>
              <a:gd name="connsiteY6" fmla="*/ 389885 h 3238016"/>
              <a:gd name="connsiteX7" fmla="*/ 17435 w 1575869"/>
              <a:gd name="connsiteY7" fmla="*/ 494816 h 3238016"/>
              <a:gd name="connsiteX8" fmla="*/ 32425 w 1575869"/>
              <a:gd name="connsiteY8" fmla="*/ 809609 h 3238016"/>
              <a:gd name="connsiteX9" fmla="*/ 47415 w 1575869"/>
              <a:gd name="connsiteY9" fmla="*/ 854580 h 3238016"/>
              <a:gd name="connsiteX10" fmla="*/ 62406 w 1575869"/>
              <a:gd name="connsiteY10" fmla="*/ 914540 h 3238016"/>
              <a:gd name="connsiteX11" fmla="*/ 92386 w 1575869"/>
              <a:gd name="connsiteY11" fmla="*/ 1004481 h 3238016"/>
              <a:gd name="connsiteX12" fmla="*/ 77396 w 1575869"/>
              <a:gd name="connsiteY12" fmla="*/ 1184363 h 3238016"/>
              <a:gd name="connsiteX13" fmla="*/ 62406 w 1575869"/>
              <a:gd name="connsiteY13" fmla="*/ 1244324 h 3238016"/>
              <a:gd name="connsiteX14" fmla="*/ 47415 w 1575869"/>
              <a:gd name="connsiteY14" fmla="*/ 1334265 h 3238016"/>
              <a:gd name="connsiteX15" fmla="*/ 17435 w 1575869"/>
              <a:gd name="connsiteY15" fmla="*/ 2818291 h 3238016"/>
              <a:gd name="connsiteX16" fmla="*/ 32425 w 1575869"/>
              <a:gd name="connsiteY16" fmla="*/ 3148075 h 3238016"/>
              <a:gd name="connsiteX17" fmla="*/ 257278 w 1575869"/>
              <a:gd name="connsiteY17" fmla="*/ 3163065 h 3238016"/>
              <a:gd name="connsiteX18" fmla="*/ 392189 w 1575869"/>
              <a:gd name="connsiteY18" fmla="*/ 3208036 h 3238016"/>
              <a:gd name="connsiteX19" fmla="*/ 437160 w 1575869"/>
              <a:gd name="connsiteY19" fmla="*/ 3223026 h 3238016"/>
              <a:gd name="connsiteX20" fmla="*/ 482130 w 1575869"/>
              <a:gd name="connsiteY20" fmla="*/ 3238016 h 3238016"/>
              <a:gd name="connsiteX21" fmla="*/ 1231638 w 1575869"/>
              <a:gd name="connsiteY21" fmla="*/ 3223026 h 3238016"/>
              <a:gd name="connsiteX22" fmla="*/ 1276609 w 1575869"/>
              <a:gd name="connsiteY22" fmla="*/ 3208036 h 3238016"/>
              <a:gd name="connsiteX23" fmla="*/ 1441501 w 1575869"/>
              <a:gd name="connsiteY23" fmla="*/ 3178055 h 3238016"/>
              <a:gd name="connsiteX24" fmla="*/ 1486471 w 1575869"/>
              <a:gd name="connsiteY24" fmla="*/ 3163065 h 3238016"/>
              <a:gd name="connsiteX25" fmla="*/ 1531442 w 1575869"/>
              <a:gd name="connsiteY25" fmla="*/ 2353596 h 3238016"/>
              <a:gd name="connsiteX26" fmla="*/ 1516451 w 1575869"/>
              <a:gd name="connsiteY26" fmla="*/ 674698 h 3238016"/>
              <a:gd name="connsiteX27" fmla="*/ 1501461 w 1575869"/>
              <a:gd name="connsiteY27" fmla="*/ 614737 h 3238016"/>
              <a:gd name="connsiteX28" fmla="*/ 1471481 w 1575869"/>
              <a:gd name="connsiteY28" fmla="*/ 449845 h 3238016"/>
              <a:gd name="connsiteX29" fmla="*/ 1441501 w 1575869"/>
              <a:gd name="connsiteY29" fmla="*/ 150042 h 3238016"/>
              <a:gd name="connsiteX30" fmla="*/ 1426511 w 1575869"/>
              <a:gd name="connsiteY30" fmla="*/ 90081 h 3238016"/>
              <a:gd name="connsiteX31" fmla="*/ 1411520 w 1575869"/>
              <a:gd name="connsiteY31" fmla="*/ 45111 h 3238016"/>
              <a:gd name="connsiteX32" fmla="*/ 1291599 w 1575869"/>
              <a:gd name="connsiteY32" fmla="*/ 30121 h 3238016"/>
              <a:gd name="connsiteX33" fmla="*/ 1201658 w 1575869"/>
              <a:gd name="connsiteY33" fmla="*/ 140 h 3238016"/>
              <a:gd name="connsiteX34" fmla="*/ 841894 w 1575869"/>
              <a:gd name="connsiteY34" fmla="*/ 15131 h 32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5869" h="3238016">
                <a:moveTo>
                  <a:pt x="721973" y="30121"/>
                </a:moveTo>
                <a:lnTo>
                  <a:pt x="721973" y="30121"/>
                </a:lnTo>
                <a:cubicBezTo>
                  <a:pt x="672006" y="35118"/>
                  <a:pt x="622201" y="42162"/>
                  <a:pt x="572071" y="45111"/>
                </a:cubicBezTo>
                <a:cubicBezTo>
                  <a:pt x="452253" y="52159"/>
                  <a:pt x="331737" y="48158"/>
                  <a:pt x="212307" y="60101"/>
                </a:cubicBezTo>
                <a:cubicBezTo>
                  <a:pt x="180862" y="63245"/>
                  <a:pt x="153024" y="82416"/>
                  <a:pt x="122366" y="90081"/>
                </a:cubicBezTo>
                <a:lnTo>
                  <a:pt x="62406" y="105072"/>
                </a:lnTo>
                <a:cubicBezTo>
                  <a:pt x="20414" y="231039"/>
                  <a:pt x="56858" y="108901"/>
                  <a:pt x="32425" y="389885"/>
                </a:cubicBezTo>
                <a:cubicBezTo>
                  <a:pt x="29364" y="425084"/>
                  <a:pt x="22432" y="459839"/>
                  <a:pt x="17435" y="494816"/>
                </a:cubicBezTo>
                <a:cubicBezTo>
                  <a:pt x="22432" y="599747"/>
                  <a:pt x="23701" y="704922"/>
                  <a:pt x="32425" y="809609"/>
                </a:cubicBezTo>
                <a:cubicBezTo>
                  <a:pt x="33737" y="825356"/>
                  <a:pt x="43074" y="839387"/>
                  <a:pt x="47415" y="854580"/>
                </a:cubicBezTo>
                <a:cubicBezTo>
                  <a:pt x="53075" y="874389"/>
                  <a:pt x="56486" y="894807"/>
                  <a:pt x="62406" y="914540"/>
                </a:cubicBezTo>
                <a:cubicBezTo>
                  <a:pt x="71487" y="944809"/>
                  <a:pt x="92386" y="1004481"/>
                  <a:pt x="92386" y="1004481"/>
                </a:cubicBezTo>
                <a:cubicBezTo>
                  <a:pt x="87389" y="1064442"/>
                  <a:pt x="84859" y="1124659"/>
                  <a:pt x="77396" y="1184363"/>
                </a:cubicBezTo>
                <a:cubicBezTo>
                  <a:pt x="74841" y="1204806"/>
                  <a:pt x="66446" y="1224122"/>
                  <a:pt x="62406" y="1244324"/>
                </a:cubicBezTo>
                <a:cubicBezTo>
                  <a:pt x="56445" y="1274128"/>
                  <a:pt x="52412" y="1304285"/>
                  <a:pt x="47415" y="1334265"/>
                </a:cubicBezTo>
                <a:cubicBezTo>
                  <a:pt x="43444" y="1516948"/>
                  <a:pt x="17435" y="2683002"/>
                  <a:pt x="17435" y="2818291"/>
                </a:cubicBezTo>
                <a:cubicBezTo>
                  <a:pt x="17435" y="2928333"/>
                  <a:pt x="-30416" y="3057741"/>
                  <a:pt x="32425" y="3148075"/>
                </a:cubicBezTo>
                <a:cubicBezTo>
                  <a:pt x="75322" y="3209739"/>
                  <a:pt x="182327" y="3158068"/>
                  <a:pt x="257278" y="3163065"/>
                </a:cubicBezTo>
                <a:lnTo>
                  <a:pt x="392189" y="3208036"/>
                </a:lnTo>
                <a:lnTo>
                  <a:pt x="437160" y="3223026"/>
                </a:lnTo>
                <a:lnTo>
                  <a:pt x="482130" y="3238016"/>
                </a:lnTo>
                <a:lnTo>
                  <a:pt x="1231638" y="3223026"/>
                </a:lnTo>
                <a:cubicBezTo>
                  <a:pt x="1247428" y="3222430"/>
                  <a:pt x="1261184" y="3211464"/>
                  <a:pt x="1276609" y="3208036"/>
                </a:cubicBezTo>
                <a:cubicBezTo>
                  <a:pt x="1396868" y="3181311"/>
                  <a:pt x="1332399" y="3205330"/>
                  <a:pt x="1441501" y="3178055"/>
                </a:cubicBezTo>
                <a:cubicBezTo>
                  <a:pt x="1456830" y="3174223"/>
                  <a:pt x="1471481" y="3168062"/>
                  <a:pt x="1486471" y="3163065"/>
                </a:cubicBezTo>
                <a:cubicBezTo>
                  <a:pt x="1656750" y="2907647"/>
                  <a:pt x="1531442" y="3113091"/>
                  <a:pt x="1531442" y="2353596"/>
                </a:cubicBezTo>
                <a:cubicBezTo>
                  <a:pt x="1531442" y="1793941"/>
                  <a:pt x="1526099" y="1234270"/>
                  <a:pt x="1516451" y="674698"/>
                </a:cubicBezTo>
                <a:cubicBezTo>
                  <a:pt x="1516096" y="654099"/>
                  <a:pt x="1505146" y="635007"/>
                  <a:pt x="1501461" y="614737"/>
                </a:cubicBezTo>
                <a:cubicBezTo>
                  <a:pt x="1465654" y="417796"/>
                  <a:pt x="1505480" y="585842"/>
                  <a:pt x="1471481" y="449845"/>
                </a:cubicBezTo>
                <a:cubicBezTo>
                  <a:pt x="1458969" y="262162"/>
                  <a:pt x="1469807" y="277422"/>
                  <a:pt x="1441501" y="150042"/>
                </a:cubicBezTo>
                <a:cubicBezTo>
                  <a:pt x="1437032" y="129930"/>
                  <a:pt x="1432171" y="109890"/>
                  <a:pt x="1426511" y="90081"/>
                </a:cubicBezTo>
                <a:cubicBezTo>
                  <a:pt x="1422170" y="74888"/>
                  <a:pt x="1425959" y="51528"/>
                  <a:pt x="1411520" y="45111"/>
                </a:cubicBezTo>
                <a:cubicBezTo>
                  <a:pt x="1374707" y="28750"/>
                  <a:pt x="1331573" y="35118"/>
                  <a:pt x="1291599" y="30121"/>
                </a:cubicBezTo>
                <a:cubicBezTo>
                  <a:pt x="1261619" y="20127"/>
                  <a:pt x="1233190" y="-1962"/>
                  <a:pt x="1201658" y="140"/>
                </a:cubicBezTo>
                <a:cubicBezTo>
                  <a:pt x="931935" y="18123"/>
                  <a:pt x="1051923" y="15131"/>
                  <a:pt x="841894" y="1513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a:p>
        </p:txBody>
      </p:sp>
      <p:sp>
        <p:nvSpPr>
          <p:cNvPr id="11" name="Forme libre 10">
            <a:extLst>
              <a:ext uri="{FF2B5EF4-FFF2-40B4-BE49-F238E27FC236}">
                <a16:creationId xmlns:a16="http://schemas.microsoft.com/office/drawing/2014/main" id="{55C68534-33EA-A34F-AD88-C9227F34EF3C}"/>
              </a:ext>
            </a:extLst>
          </p:cNvPr>
          <p:cNvSpPr/>
          <p:nvPr/>
        </p:nvSpPr>
        <p:spPr>
          <a:xfrm>
            <a:off x="4691921" y="3957403"/>
            <a:ext cx="989355" cy="1004341"/>
          </a:xfrm>
          <a:custGeom>
            <a:avLst/>
            <a:gdLst>
              <a:gd name="connsiteX0" fmla="*/ 44971 w 989355"/>
              <a:gd name="connsiteY0" fmla="*/ 0 h 1004341"/>
              <a:gd name="connsiteX1" fmla="*/ 44971 w 989355"/>
              <a:gd name="connsiteY1" fmla="*/ 0 h 1004341"/>
              <a:gd name="connsiteX2" fmla="*/ 29981 w 989355"/>
              <a:gd name="connsiteY2" fmla="*/ 254833 h 1004341"/>
              <a:gd name="connsiteX3" fmla="*/ 14990 w 989355"/>
              <a:gd name="connsiteY3" fmla="*/ 344774 h 1004341"/>
              <a:gd name="connsiteX4" fmla="*/ 0 w 989355"/>
              <a:gd name="connsiteY4" fmla="*/ 524656 h 1004341"/>
              <a:gd name="connsiteX5" fmla="*/ 14990 w 989355"/>
              <a:gd name="connsiteY5" fmla="*/ 794479 h 1004341"/>
              <a:gd name="connsiteX6" fmla="*/ 29981 w 989355"/>
              <a:gd name="connsiteY6" fmla="*/ 869430 h 1004341"/>
              <a:gd name="connsiteX7" fmla="*/ 149902 w 989355"/>
              <a:gd name="connsiteY7" fmla="*/ 929390 h 1004341"/>
              <a:gd name="connsiteX8" fmla="*/ 224853 w 989355"/>
              <a:gd name="connsiteY8" fmla="*/ 944381 h 1004341"/>
              <a:gd name="connsiteX9" fmla="*/ 284813 w 989355"/>
              <a:gd name="connsiteY9" fmla="*/ 959371 h 1004341"/>
              <a:gd name="connsiteX10" fmla="*/ 374754 w 989355"/>
              <a:gd name="connsiteY10" fmla="*/ 974361 h 1004341"/>
              <a:gd name="connsiteX11" fmla="*/ 434715 w 989355"/>
              <a:gd name="connsiteY11" fmla="*/ 989351 h 1004341"/>
              <a:gd name="connsiteX12" fmla="*/ 509666 w 989355"/>
              <a:gd name="connsiteY12" fmla="*/ 1004341 h 1004341"/>
              <a:gd name="connsiteX13" fmla="*/ 974361 w 989355"/>
              <a:gd name="connsiteY13" fmla="*/ 989351 h 1004341"/>
              <a:gd name="connsiteX14" fmla="*/ 989351 w 989355"/>
              <a:gd name="connsiteY14" fmla="*/ 944381 h 1004341"/>
              <a:gd name="connsiteX15" fmla="*/ 974361 w 989355"/>
              <a:gd name="connsiteY15" fmla="*/ 644577 h 1004341"/>
              <a:gd name="connsiteX16" fmla="*/ 959371 w 989355"/>
              <a:gd name="connsiteY16" fmla="*/ 584617 h 1004341"/>
              <a:gd name="connsiteX17" fmla="*/ 944381 w 989355"/>
              <a:gd name="connsiteY17" fmla="*/ 509666 h 1004341"/>
              <a:gd name="connsiteX18" fmla="*/ 929390 w 989355"/>
              <a:gd name="connsiteY18" fmla="*/ 374754 h 1004341"/>
              <a:gd name="connsiteX19" fmla="*/ 914400 w 989355"/>
              <a:gd name="connsiteY19" fmla="*/ 89941 h 1004341"/>
              <a:gd name="connsiteX20" fmla="*/ 884420 w 989355"/>
              <a:gd name="connsiteY20" fmla="*/ 44971 h 1004341"/>
              <a:gd name="connsiteX21" fmla="*/ 839449 w 989355"/>
              <a:gd name="connsiteY21" fmla="*/ 29981 h 1004341"/>
              <a:gd name="connsiteX22" fmla="*/ 434715 w 989355"/>
              <a:gd name="connsiteY22" fmla="*/ 59961 h 1004341"/>
              <a:gd name="connsiteX23" fmla="*/ 344774 w 989355"/>
              <a:gd name="connsiteY23" fmla="*/ 74951 h 1004341"/>
              <a:gd name="connsiteX24" fmla="*/ 179882 w 989355"/>
              <a:gd name="connsiteY24" fmla="*/ 59961 h 1004341"/>
              <a:gd name="connsiteX25" fmla="*/ 74951 w 989355"/>
              <a:gd name="connsiteY25" fmla="*/ 44971 h 10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9355" h="1004341">
                <a:moveTo>
                  <a:pt x="44971" y="0"/>
                </a:moveTo>
                <a:lnTo>
                  <a:pt x="44971" y="0"/>
                </a:lnTo>
                <a:cubicBezTo>
                  <a:pt x="39974" y="84944"/>
                  <a:pt x="37353" y="170062"/>
                  <a:pt x="29981" y="254833"/>
                </a:cubicBezTo>
                <a:cubicBezTo>
                  <a:pt x="27348" y="285113"/>
                  <a:pt x="18347" y="314566"/>
                  <a:pt x="14990" y="344774"/>
                </a:cubicBezTo>
                <a:cubicBezTo>
                  <a:pt x="8345" y="404574"/>
                  <a:pt x="4997" y="464695"/>
                  <a:pt x="0" y="524656"/>
                </a:cubicBezTo>
                <a:cubicBezTo>
                  <a:pt x="4997" y="614597"/>
                  <a:pt x="7186" y="704738"/>
                  <a:pt x="14990" y="794479"/>
                </a:cubicBezTo>
                <a:cubicBezTo>
                  <a:pt x="17197" y="819862"/>
                  <a:pt x="17340" y="847309"/>
                  <a:pt x="29981" y="869430"/>
                </a:cubicBezTo>
                <a:cubicBezTo>
                  <a:pt x="42781" y="891831"/>
                  <a:pt x="139712" y="926333"/>
                  <a:pt x="149902" y="929390"/>
                </a:cubicBezTo>
                <a:cubicBezTo>
                  <a:pt x="174306" y="936711"/>
                  <a:pt x="199981" y="938854"/>
                  <a:pt x="224853" y="944381"/>
                </a:cubicBezTo>
                <a:cubicBezTo>
                  <a:pt x="244964" y="948850"/>
                  <a:pt x="264611" y="955331"/>
                  <a:pt x="284813" y="959371"/>
                </a:cubicBezTo>
                <a:cubicBezTo>
                  <a:pt x="314617" y="965332"/>
                  <a:pt x="344950" y="968400"/>
                  <a:pt x="374754" y="974361"/>
                </a:cubicBezTo>
                <a:cubicBezTo>
                  <a:pt x="394956" y="978401"/>
                  <a:pt x="414603" y="984882"/>
                  <a:pt x="434715" y="989351"/>
                </a:cubicBezTo>
                <a:cubicBezTo>
                  <a:pt x="459587" y="994878"/>
                  <a:pt x="484682" y="999344"/>
                  <a:pt x="509666" y="1004341"/>
                </a:cubicBezTo>
                <a:cubicBezTo>
                  <a:pt x="664564" y="999344"/>
                  <a:pt x="820579" y="1008574"/>
                  <a:pt x="974361" y="989351"/>
                </a:cubicBezTo>
                <a:cubicBezTo>
                  <a:pt x="990040" y="987391"/>
                  <a:pt x="989351" y="960182"/>
                  <a:pt x="989351" y="944381"/>
                </a:cubicBezTo>
                <a:cubicBezTo>
                  <a:pt x="989351" y="844321"/>
                  <a:pt x="982670" y="744291"/>
                  <a:pt x="974361" y="644577"/>
                </a:cubicBezTo>
                <a:cubicBezTo>
                  <a:pt x="972650" y="624046"/>
                  <a:pt x="963840" y="604728"/>
                  <a:pt x="959371" y="584617"/>
                </a:cubicBezTo>
                <a:cubicBezTo>
                  <a:pt x="953844" y="559745"/>
                  <a:pt x="947984" y="534888"/>
                  <a:pt x="944381" y="509666"/>
                </a:cubicBezTo>
                <a:cubicBezTo>
                  <a:pt x="937982" y="464873"/>
                  <a:pt x="934387" y="419725"/>
                  <a:pt x="929390" y="374754"/>
                </a:cubicBezTo>
                <a:cubicBezTo>
                  <a:pt x="924393" y="279816"/>
                  <a:pt x="927245" y="184138"/>
                  <a:pt x="914400" y="89941"/>
                </a:cubicBezTo>
                <a:cubicBezTo>
                  <a:pt x="911966" y="72090"/>
                  <a:pt x="898488" y="56225"/>
                  <a:pt x="884420" y="44971"/>
                </a:cubicBezTo>
                <a:cubicBezTo>
                  <a:pt x="872081" y="35100"/>
                  <a:pt x="854439" y="34978"/>
                  <a:pt x="839449" y="29981"/>
                </a:cubicBezTo>
                <a:cubicBezTo>
                  <a:pt x="684645" y="39087"/>
                  <a:pt x="580669" y="41717"/>
                  <a:pt x="434715" y="59961"/>
                </a:cubicBezTo>
                <a:cubicBezTo>
                  <a:pt x="404556" y="63731"/>
                  <a:pt x="374754" y="69954"/>
                  <a:pt x="344774" y="74951"/>
                </a:cubicBezTo>
                <a:cubicBezTo>
                  <a:pt x="289810" y="69954"/>
                  <a:pt x="234646" y="66806"/>
                  <a:pt x="179882" y="59961"/>
                </a:cubicBezTo>
                <a:cubicBezTo>
                  <a:pt x="44282" y="43011"/>
                  <a:pt x="150354" y="44971"/>
                  <a:pt x="74951" y="44971"/>
                </a:cubicBez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a:extLst>
              <a:ext uri="{FF2B5EF4-FFF2-40B4-BE49-F238E27FC236}">
                <a16:creationId xmlns:a16="http://schemas.microsoft.com/office/drawing/2014/main" id="{2D953205-2C3C-C348-9880-D64A6EDD54B4}"/>
              </a:ext>
            </a:extLst>
          </p:cNvPr>
          <p:cNvSpPr/>
          <p:nvPr/>
        </p:nvSpPr>
        <p:spPr>
          <a:xfrm>
            <a:off x="6552161" y="3882452"/>
            <a:ext cx="1012938" cy="978285"/>
          </a:xfrm>
          <a:custGeom>
            <a:avLst/>
            <a:gdLst>
              <a:gd name="connsiteX0" fmla="*/ 448246 w 1012938"/>
              <a:gd name="connsiteY0" fmla="*/ 0 h 978285"/>
              <a:gd name="connsiteX1" fmla="*/ 448246 w 1012938"/>
              <a:gd name="connsiteY1" fmla="*/ 0 h 978285"/>
              <a:gd name="connsiteX2" fmla="*/ 163432 w 1012938"/>
              <a:gd name="connsiteY2" fmla="*/ 14991 h 978285"/>
              <a:gd name="connsiteX3" fmla="*/ 103472 w 1012938"/>
              <a:gd name="connsiteY3" fmla="*/ 104932 h 978285"/>
              <a:gd name="connsiteX4" fmla="*/ 73491 w 1012938"/>
              <a:gd name="connsiteY4" fmla="*/ 134912 h 978285"/>
              <a:gd name="connsiteX5" fmla="*/ 73491 w 1012938"/>
              <a:gd name="connsiteY5" fmla="*/ 944381 h 978285"/>
              <a:gd name="connsiteX6" fmla="*/ 223393 w 1012938"/>
              <a:gd name="connsiteY6" fmla="*/ 974361 h 978285"/>
              <a:gd name="connsiteX7" fmla="*/ 793019 w 1012938"/>
              <a:gd name="connsiteY7" fmla="*/ 959371 h 978285"/>
              <a:gd name="connsiteX8" fmla="*/ 987891 w 1012938"/>
              <a:gd name="connsiteY8" fmla="*/ 899410 h 978285"/>
              <a:gd name="connsiteX9" fmla="*/ 987891 w 1012938"/>
              <a:gd name="connsiteY9" fmla="*/ 539646 h 978285"/>
              <a:gd name="connsiteX10" fmla="*/ 957911 w 1012938"/>
              <a:gd name="connsiteY10" fmla="*/ 449705 h 978285"/>
              <a:gd name="connsiteX11" fmla="*/ 912941 w 1012938"/>
              <a:gd name="connsiteY11" fmla="*/ 299804 h 978285"/>
              <a:gd name="connsiteX12" fmla="*/ 882960 w 1012938"/>
              <a:gd name="connsiteY12" fmla="*/ 209863 h 978285"/>
              <a:gd name="connsiteX13" fmla="*/ 852980 w 1012938"/>
              <a:gd name="connsiteY13" fmla="*/ 44971 h 978285"/>
              <a:gd name="connsiteX14" fmla="*/ 613137 w 1012938"/>
              <a:gd name="connsiteY14" fmla="*/ 44971 h 978285"/>
              <a:gd name="connsiteX15" fmla="*/ 568167 w 1012938"/>
              <a:gd name="connsiteY15" fmla="*/ 29981 h 97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38" h="978285">
                <a:moveTo>
                  <a:pt x="448246" y="0"/>
                </a:moveTo>
                <a:lnTo>
                  <a:pt x="448246" y="0"/>
                </a:lnTo>
                <a:cubicBezTo>
                  <a:pt x="353308" y="4997"/>
                  <a:pt x="256968" y="-2016"/>
                  <a:pt x="163432" y="14991"/>
                </a:cubicBezTo>
                <a:cubicBezTo>
                  <a:pt x="112089" y="24326"/>
                  <a:pt x="121588" y="74739"/>
                  <a:pt x="103472" y="104932"/>
                </a:cubicBezTo>
                <a:cubicBezTo>
                  <a:pt x="96201" y="117051"/>
                  <a:pt x="83485" y="124919"/>
                  <a:pt x="73491" y="134912"/>
                </a:cubicBezTo>
                <a:cubicBezTo>
                  <a:pt x="-16497" y="404876"/>
                  <a:pt x="-32185" y="435214"/>
                  <a:pt x="73491" y="944381"/>
                </a:cubicBezTo>
                <a:cubicBezTo>
                  <a:pt x="83846" y="994275"/>
                  <a:pt x="223393" y="974361"/>
                  <a:pt x="223393" y="974361"/>
                </a:cubicBezTo>
                <a:lnTo>
                  <a:pt x="793019" y="959371"/>
                </a:lnTo>
                <a:cubicBezTo>
                  <a:pt x="969577" y="952165"/>
                  <a:pt x="929346" y="987229"/>
                  <a:pt x="987891" y="899410"/>
                </a:cubicBezTo>
                <a:cubicBezTo>
                  <a:pt x="1024200" y="754182"/>
                  <a:pt x="1018244" y="802699"/>
                  <a:pt x="987891" y="539646"/>
                </a:cubicBezTo>
                <a:cubicBezTo>
                  <a:pt x="984269" y="508252"/>
                  <a:pt x="965576" y="480363"/>
                  <a:pt x="957911" y="449705"/>
                </a:cubicBezTo>
                <a:cubicBezTo>
                  <a:pt x="935258" y="359092"/>
                  <a:pt x="949434" y="409281"/>
                  <a:pt x="912941" y="299804"/>
                </a:cubicBezTo>
                <a:cubicBezTo>
                  <a:pt x="912938" y="299794"/>
                  <a:pt x="882963" y="209874"/>
                  <a:pt x="882960" y="209863"/>
                </a:cubicBezTo>
                <a:cubicBezTo>
                  <a:pt x="859401" y="115625"/>
                  <a:pt x="870884" y="170297"/>
                  <a:pt x="852980" y="44971"/>
                </a:cubicBezTo>
                <a:cubicBezTo>
                  <a:pt x="751562" y="78776"/>
                  <a:pt x="801670" y="68537"/>
                  <a:pt x="613137" y="44971"/>
                </a:cubicBezTo>
                <a:cubicBezTo>
                  <a:pt x="597458" y="43011"/>
                  <a:pt x="568167" y="29981"/>
                  <a:pt x="568167" y="2998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a:p>
        </p:txBody>
      </p:sp>
      <p:sp>
        <p:nvSpPr>
          <p:cNvPr id="13" name="Forme libre 12">
            <a:extLst>
              <a:ext uri="{FF2B5EF4-FFF2-40B4-BE49-F238E27FC236}">
                <a16:creationId xmlns:a16="http://schemas.microsoft.com/office/drawing/2014/main" id="{A1153087-9C0B-3442-86E6-1CB78FBFAA17}"/>
              </a:ext>
            </a:extLst>
          </p:cNvPr>
          <p:cNvSpPr/>
          <p:nvPr/>
        </p:nvSpPr>
        <p:spPr>
          <a:xfrm>
            <a:off x="9099030" y="2923082"/>
            <a:ext cx="1618937" cy="3087974"/>
          </a:xfrm>
          <a:custGeom>
            <a:avLst/>
            <a:gdLst>
              <a:gd name="connsiteX0" fmla="*/ 149901 w 1618937"/>
              <a:gd name="connsiteY0" fmla="*/ 89941 h 3087974"/>
              <a:gd name="connsiteX1" fmla="*/ 149901 w 1618937"/>
              <a:gd name="connsiteY1" fmla="*/ 89941 h 3087974"/>
              <a:gd name="connsiteX2" fmla="*/ 134911 w 1618937"/>
              <a:gd name="connsiteY2" fmla="*/ 734518 h 3087974"/>
              <a:gd name="connsiteX3" fmla="*/ 74950 w 1618937"/>
              <a:gd name="connsiteY3" fmla="*/ 1004341 h 3087974"/>
              <a:gd name="connsiteX4" fmla="*/ 59960 w 1618937"/>
              <a:gd name="connsiteY4" fmla="*/ 1109272 h 3087974"/>
              <a:gd name="connsiteX5" fmla="*/ 29980 w 1618937"/>
              <a:gd name="connsiteY5" fmla="*/ 1184223 h 3087974"/>
              <a:gd name="connsiteX6" fmla="*/ 0 w 1618937"/>
              <a:gd name="connsiteY6" fmla="*/ 1379095 h 3087974"/>
              <a:gd name="connsiteX7" fmla="*/ 14990 w 1618937"/>
              <a:gd name="connsiteY7" fmla="*/ 1753849 h 3087974"/>
              <a:gd name="connsiteX8" fmla="*/ 29980 w 1618937"/>
              <a:gd name="connsiteY8" fmla="*/ 1798820 h 3087974"/>
              <a:gd name="connsiteX9" fmla="*/ 44970 w 1618937"/>
              <a:gd name="connsiteY9" fmla="*/ 1858780 h 3087974"/>
              <a:gd name="connsiteX10" fmla="*/ 59960 w 1618937"/>
              <a:gd name="connsiteY10" fmla="*/ 2233534 h 3087974"/>
              <a:gd name="connsiteX11" fmla="*/ 89940 w 1618937"/>
              <a:gd name="connsiteY11" fmla="*/ 2458387 h 3087974"/>
              <a:gd name="connsiteX12" fmla="*/ 104931 w 1618937"/>
              <a:gd name="connsiteY12" fmla="*/ 2533338 h 3087974"/>
              <a:gd name="connsiteX13" fmla="*/ 134911 w 1618937"/>
              <a:gd name="connsiteY13" fmla="*/ 2698229 h 3087974"/>
              <a:gd name="connsiteX14" fmla="*/ 164891 w 1618937"/>
              <a:gd name="connsiteY14" fmla="*/ 2818151 h 3087974"/>
              <a:gd name="connsiteX15" fmla="*/ 194872 w 1618937"/>
              <a:gd name="connsiteY15" fmla="*/ 2908092 h 3087974"/>
              <a:gd name="connsiteX16" fmla="*/ 299803 w 1618937"/>
              <a:gd name="connsiteY16" fmla="*/ 2968052 h 3087974"/>
              <a:gd name="connsiteX17" fmla="*/ 329783 w 1618937"/>
              <a:gd name="connsiteY17" fmla="*/ 2998033 h 3087974"/>
              <a:gd name="connsiteX18" fmla="*/ 524655 w 1618937"/>
              <a:gd name="connsiteY18" fmla="*/ 3043003 h 3087974"/>
              <a:gd name="connsiteX19" fmla="*/ 659567 w 1618937"/>
              <a:gd name="connsiteY19" fmla="*/ 3057993 h 3087974"/>
              <a:gd name="connsiteX20" fmla="*/ 749508 w 1618937"/>
              <a:gd name="connsiteY20" fmla="*/ 3072984 h 3087974"/>
              <a:gd name="connsiteX21" fmla="*/ 854439 w 1618937"/>
              <a:gd name="connsiteY21" fmla="*/ 3087974 h 3087974"/>
              <a:gd name="connsiteX22" fmla="*/ 1558977 w 1618937"/>
              <a:gd name="connsiteY22" fmla="*/ 3072984 h 3087974"/>
              <a:gd name="connsiteX23" fmla="*/ 1573967 w 1618937"/>
              <a:gd name="connsiteY23" fmla="*/ 3028013 h 3087974"/>
              <a:gd name="connsiteX24" fmla="*/ 1588957 w 1618937"/>
              <a:gd name="connsiteY24" fmla="*/ 2728210 h 3087974"/>
              <a:gd name="connsiteX25" fmla="*/ 1603947 w 1618937"/>
              <a:gd name="connsiteY25" fmla="*/ 2653259 h 3087974"/>
              <a:gd name="connsiteX26" fmla="*/ 1618937 w 1618937"/>
              <a:gd name="connsiteY26" fmla="*/ 2503357 h 3087974"/>
              <a:gd name="connsiteX27" fmla="*/ 1603947 w 1618937"/>
              <a:gd name="connsiteY27" fmla="*/ 1858780 h 3087974"/>
              <a:gd name="connsiteX28" fmla="*/ 1588957 w 1618937"/>
              <a:gd name="connsiteY28" fmla="*/ 1813810 h 3087974"/>
              <a:gd name="connsiteX29" fmla="*/ 1558977 w 1618937"/>
              <a:gd name="connsiteY29" fmla="*/ 1768839 h 3087974"/>
              <a:gd name="connsiteX30" fmla="*/ 1528996 w 1618937"/>
              <a:gd name="connsiteY30" fmla="*/ 1648918 h 3087974"/>
              <a:gd name="connsiteX31" fmla="*/ 1499016 w 1618937"/>
              <a:gd name="connsiteY31" fmla="*/ 1079292 h 3087974"/>
              <a:gd name="connsiteX32" fmla="*/ 1469036 w 1618937"/>
              <a:gd name="connsiteY32" fmla="*/ 884420 h 3087974"/>
              <a:gd name="connsiteX33" fmla="*/ 1454045 w 1618937"/>
              <a:gd name="connsiteY33" fmla="*/ 839449 h 3087974"/>
              <a:gd name="connsiteX34" fmla="*/ 1409075 w 1618937"/>
              <a:gd name="connsiteY34" fmla="*/ 809469 h 3087974"/>
              <a:gd name="connsiteX35" fmla="*/ 1424065 w 1618937"/>
              <a:gd name="connsiteY35" fmla="*/ 674557 h 3087974"/>
              <a:gd name="connsiteX36" fmla="*/ 1439055 w 1618937"/>
              <a:gd name="connsiteY36" fmla="*/ 554636 h 3087974"/>
              <a:gd name="connsiteX37" fmla="*/ 1484026 w 1618937"/>
              <a:gd name="connsiteY37" fmla="*/ 209862 h 3087974"/>
              <a:gd name="connsiteX38" fmla="*/ 1469036 w 1618937"/>
              <a:gd name="connsiteY38" fmla="*/ 149902 h 3087974"/>
              <a:gd name="connsiteX39" fmla="*/ 1394085 w 1618937"/>
              <a:gd name="connsiteY39" fmla="*/ 104931 h 3087974"/>
              <a:gd name="connsiteX40" fmla="*/ 1349114 w 1618937"/>
              <a:gd name="connsiteY40" fmla="*/ 74951 h 3087974"/>
              <a:gd name="connsiteX41" fmla="*/ 1259173 w 1618937"/>
              <a:gd name="connsiteY41" fmla="*/ 44970 h 3087974"/>
              <a:gd name="connsiteX42" fmla="*/ 1169232 w 1618937"/>
              <a:gd name="connsiteY42" fmla="*/ 14990 h 3087974"/>
              <a:gd name="connsiteX43" fmla="*/ 1124262 w 1618937"/>
              <a:gd name="connsiteY43" fmla="*/ 0 h 3087974"/>
              <a:gd name="connsiteX44" fmla="*/ 149901 w 1618937"/>
              <a:gd name="connsiteY44" fmla="*/ 14990 h 308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18937" h="3087974">
                <a:moveTo>
                  <a:pt x="149901" y="89941"/>
                </a:moveTo>
                <a:lnTo>
                  <a:pt x="149901" y="89941"/>
                </a:lnTo>
                <a:cubicBezTo>
                  <a:pt x="144904" y="304800"/>
                  <a:pt x="143676" y="519780"/>
                  <a:pt x="134911" y="734518"/>
                </a:cubicBezTo>
                <a:cubicBezTo>
                  <a:pt x="132342" y="797469"/>
                  <a:pt x="81373" y="973830"/>
                  <a:pt x="74950" y="1004341"/>
                </a:cubicBezTo>
                <a:cubicBezTo>
                  <a:pt x="67671" y="1038915"/>
                  <a:pt x="68529" y="1074995"/>
                  <a:pt x="59960" y="1109272"/>
                </a:cubicBezTo>
                <a:cubicBezTo>
                  <a:pt x="53434" y="1135377"/>
                  <a:pt x="37712" y="1158450"/>
                  <a:pt x="29980" y="1184223"/>
                </a:cubicBezTo>
                <a:cubicBezTo>
                  <a:pt x="15265" y="1233274"/>
                  <a:pt x="5224" y="1337302"/>
                  <a:pt x="0" y="1379095"/>
                </a:cubicBezTo>
                <a:cubicBezTo>
                  <a:pt x="4997" y="1504013"/>
                  <a:pt x="6083" y="1629149"/>
                  <a:pt x="14990" y="1753849"/>
                </a:cubicBezTo>
                <a:cubicBezTo>
                  <a:pt x="16116" y="1769610"/>
                  <a:pt x="25639" y="1783627"/>
                  <a:pt x="29980" y="1798820"/>
                </a:cubicBezTo>
                <a:cubicBezTo>
                  <a:pt x="35640" y="1818629"/>
                  <a:pt x="39973" y="1838793"/>
                  <a:pt x="44970" y="1858780"/>
                </a:cubicBezTo>
                <a:cubicBezTo>
                  <a:pt x="49967" y="1983698"/>
                  <a:pt x="52619" y="2108732"/>
                  <a:pt x="59960" y="2233534"/>
                </a:cubicBezTo>
                <a:cubicBezTo>
                  <a:pt x="64092" y="2303774"/>
                  <a:pt x="77060" y="2387548"/>
                  <a:pt x="89940" y="2458387"/>
                </a:cubicBezTo>
                <a:cubicBezTo>
                  <a:pt x="94498" y="2483455"/>
                  <a:pt x="100373" y="2508270"/>
                  <a:pt x="104931" y="2533338"/>
                </a:cubicBezTo>
                <a:cubicBezTo>
                  <a:pt x="118050" y="2605493"/>
                  <a:pt x="119039" y="2629452"/>
                  <a:pt x="134911" y="2698229"/>
                </a:cubicBezTo>
                <a:cubicBezTo>
                  <a:pt x="144176" y="2738378"/>
                  <a:pt x="151861" y="2779061"/>
                  <a:pt x="164891" y="2818151"/>
                </a:cubicBezTo>
                <a:cubicBezTo>
                  <a:pt x="174885" y="2848131"/>
                  <a:pt x="168577" y="2890562"/>
                  <a:pt x="194872" y="2908092"/>
                </a:cubicBezTo>
                <a:cubicBezTo>
                  <a:pt x="258435" y="2950467"/>
                  <a:pt x="223728" y="2930015"/>
                  <a:pt x="299803" y="2968052"/>
                </a:cubicBezTo>
                <a:cubicBezTo>
                  <a:pt x="309796" y="2978046"/>
                  <a:pt x="317142" y="2991713"/>
                  <a:pt x="329783" y="2998033"/>
                </a:cubicBezTo>
                <a:cubicBezTo>
                  <a:pt x="392569" y="3029426"/>
                  <a:pt x="456276" y="3034456"/>
                  <a:pt x="524655" y="3043003"/>
                </a:cubicBezTo>
                <a:cubicBezTo>
                  <a:pt x="569553" y="3048615"/>
                  <a:pt x="614717" y="3052013"/>
                  <a:pt x="659567" y="3057993"/>
                </a:cubicBezTo>
                <a:cubicBezTo>
                  <a:pt x="689694" y="3062010"/>
                  <a:pt x="719468" y="3068362"/>
                  <a:pt x="749508" y="3072984"/>
                </a:cubicBezTo>
                <a:cubicBezTo>
                  <a:pt x="784429" y="3078357"/>
                  <a:pt x="819462" y="3082977"/>
                  <a:pt x="854439" y="3087974"/>
                </a:cubicBezTo>
                <a:cubicBezTo>
                  <a:pt x="1089285" y="3082977"/>
                  <a:pt x="1324889" y="3092491"/>
                  <a:pt x="1558977" y="3072984"/>
                </a:cubicBezTo>
                <a:cubicBezTo>
                  <a:pt x="1574724" y="3071672"/>
                  <a:pt x="1572598" y="3043755"/>
                  <a:pt x="1573967" y="3028013"/>
                </a:cubicBezTo>
                <a:cubicBezTo>
                  <a:pt x="1582635" y="2928330"/>
                  <a:pt x="1580978" y="2827951"/>
                  <a:pt x="1588957" y="2728210"/>
                </a:cubicBezTo>
                <a:cubicBezTo>
                  <a:pt x="1590989" y="2702813"/>
                  <a:pt x="1600580" y="2678514"/>
                  <a:pt x="1603947" y="2653259"/>
                </a:cubicBezTo>
                <a:cubicBezTo>
                  <a:pt x="1610584" y="2603483"/>
                  <a:pt x="1613940" y="2553324"/>
                  <a:pt x="1618937" y="2503357"/>
                </a:cubicBezTo>
                <a:cubicBezTo>
                  <a:pt x="1613940" y="2288498"/>
                  <a:pt x="1613282" y="2073494"/>
                  <a:pt x="1603947" y="1858780"/>
                </a:cubicBezTo>
                <a:cubicBezTo>
                  <a:pt x="1603261" y="1842994"/>
                  <a:pt x="1596023" y="1827943"/>
                  <a:pt x="1588957" y="1813810"/>
                </a:cubicBezTo>
                <a:cubicBezTo>
                  <a:pt x="1580900" y="1797696"/>
                  <a:pt x="1568970" y="1783829"/>
                  <a:pt x="1558977" y="1768839"/>
                </a:cubicBezTo>
                <a:cubicBezTo>
                  <a:pt x="1548983" y="1728865"/>
                  <a:pt x="1530416" y="1690097"/>
                  <a:pt x="1528996" y="1648918"/>
                </a:cubicBezTo>
                <a:cubicBezTo>
                  <a:pt x="1514869" y="1239244"/>
                  <a:pt x="1529261" y="1336381"/>
                  <a:pt x="1499016" y="1079292"/>
                </a:cubicBezTo>
                <a:cubicBezTo>
                  <a:pt x="1490926" y="1010525"/>
                  <a:pt x="1485564" y="950531"/>
                  <a:pt x="1469036" y="884420"/>
                </a:cubicBezTo>
                <a:cubicBezTo>
                  <a:pt x="1465204" y="869091"/>
                  <a:pt x="1463916" y="851788"/>
                  <a:pt x="1454045" y="839449"/>
                </a:cubicBezTo>
                <a:cubicBezTo>
                  <a:pt x="1442791" y="825381"/>
                  <a:pt x="1424065" y="819462"/>
                  <a:pt x="1409075" y="809469"/>
                </a:cubicBezTo>
                <a:cubicBezTo>
                  <a:pt x="1414072" y="764498"/>
                  <a:pt x="1418778" y="719494"/>
                  <a:pt x="1424065" y="674557"/>
                </a:cubicBezTo>
                <a:cubicBezTo>
                  <a:pt x="1428772" y="634548"/>
                  <a:pt x="1434437" y="594655"/>
                  <a:pt x="1439055" y="554636"/>
                </a:cubicBezTo>
                <a:cubicBezTo>
                  <a:pt x="1474830" y="244587"/>
                  <a:pt x="1450450" y="377746"/>
                  <a:pt x="1484026" y="209862"/>
                </a:cubicBezTo>
                <a:cubicBezTo>
                  <a:pt x="1479029" y="189875"/>
                  <a:pt x="1478249" y="168329"/>
                  <a:pt x="1469036" y="149902"/>
                </a:cubicBezTo>
                <a:cubicBezTo>
                  <a:pt x="1449516" y="110862"/>
                  <a:pt x="1428276" y="122026"/>
                  <a:pt x="1394085" y="104931"/>
                </a:cubicBezTo>
                <a:cubicBezTo>
                  <a:pt x="1377971" y="96874"/>
                  <a:pt x="1365577" y="82268"/>
                  <a:pt x="1349114" y="74951"/>
                </a:cubicBezTo>
                <a:cubicBezTo>
                  <a:pt x="1320236" y="62116"/>
                  <a:pt x="1289153" y="54964"/>
                  <a:pt x="1259173" y="44970"/>
                </a:cubicBezTo>
                <a:lnTo>
                  <a:pt x="1169232" y="14990"/>
                </a:lnTo>
                <a:lnTo>
                  <a:pt x="1124262" y="0"/>
                </a:lnTo>
                <a:lnTo>
                  <a:pt x="149901" y="1499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8341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78B4583-096B-E647-B6D9-0ABD88C89163}"/>
              </a:ext>
            </a:extLst>
          </p:cNvPr>
          <p:cNvSpPr txBox="1"/>
          <p:nvPr/>
        </p:nvSpPr>
        <p:spPr>
          <a:xfrm>
            <a:off x="468085" y="217715"/>
            <a:ext cx="1499385"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Doc2Vec</a:t>
            </a:r>
          </a:p>
        </p:txBody>
      </p:sp>
      <p:cxnSp>
        <p:nvCxnSpPr>
          <p:cNvPr id="5" name="Connecteur droit 4">
            <a:extLst>
              <a:ext uri="{FF2B5EF4-FFF2-40B4-BE49-F238E27FC236}">
                <a16:creationId xmlns:a16="http://schemas.microsoft.com/office/drawing/2014/main" id="{9C0CE16C-42EF-6F49-91A8-10F7C3317173}"/>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9" name="Rectangle 2">
            <a:extLst>
              <a:ext uri="{FF2B5EF4-FFF2-40B4-BE49-F238E27FC236}">
                <a16:creationId xmlns:a16="http://schemas.microsoft.com/office/drawing/2014/main" id="{93EF7036-6A5E-FD40-9C93-11B8A66DFFA5}"/>
              </a:ext>
            </a:extLst>
          </p:cNvPr>
          <p:cNvSpPr>
            <a:spLocks noChangeArrowheads="1"/>
          </p:cNvSpPr>
          <p:nvPr/>
        </p:nvSpPr>
        <p:spPr bwMode="auto">
          <a:xfrm>
            <a:off x="498501" y="1014150"/>
            <a:ext cx="11194997" cy="1658403"/>
          </a:xfrm>
          <a:prstGeom prst="rect">
            <a:avLst/>
          </a:prstGeom>
          <a:ln w="57150">
            <a:noFill/>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Les vecteurs Doc2Vec représentent le thème ou la signification globale d'un document. Dans ce cas, un document est une phrase, un paragraphe, un article , etc.</a:t>
            </a:r>
            <a:r>
              <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Semblable à Word2vec, il en existe aussi deux méthodes, le modèle de vecteurs de paragraphe à mémoire distribuée (</a:t>
            </a:r>
            <a:r>
              <a:rPr lang="fr-FR" altLang="fr-FR" b="1" dirty="0">
                <a:latin typeface="Times New Roman" panose="02020603050405020304" pitchFamily="18" charset="0"/>
                <a:ea typeface="Times New Roman" panose="02020603050405020304" pitchFamily="18" charset="0"/>
                <a:cs typeface="Times New Roman" panose="02020603050405020304" pitchFamily="18" charset="0"/>
              </a:rPr>
              <a:t>PV-DM</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 et le vecteur de paragraphe avec un sac de mots distribué (</a:t>
            </a:r>
            <a:r>
              <a:rPr lang="fr-FR" altLang="fr-FR" b="1" dirty="0">
                <a:latin typeface="Times New Roman" panose="02020603050405020304" pitchFamily="18" charset="0"/>
                <a:ea typeface="Times New Roman" panose="02020603050405020304" pitchFamily="18" charset="0"/>
                <a:cs typeface="Times New Roman" panose="02020603050405020304" pitchFamily="18" charset="0"/>
              </a:rPr>
              <a:t>PV-DBOW</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a:t>
            </a:r>
            <a:r>
              <a:rPr lang="fr-FR" altLang="fr-FR" sz="1050" dirty="0">
                <a:latin typeface="Times New Roman" panose="02020603050405020304" pitchFamily="18" charset="0"/>
                <a:cs typeface="Times New Roman" panose="02020603050405020304" pitchFamily="18" charset="0"/>
              </a:rPr>
              <a:t> </a:t>
            </a:r>
            <a:endParaRPr lang="fr-FR" altLang="fr-FR" sz="2800" dirty="0">
              <a:latin typeface="Times New Roman" panose="02020603050405020304" pitchFamily="18" charset="0"/>
              <a:cs typeface="Times New Roman" panose="02020603050405020304" pitchFamily="18" charset="0"/>
            </a:endParaRPr>
          </a:p>
        </p:txBody>
      </p:sp>
      <p:sp>
        <p:nvSpPr>
          <p:cNvPr id="6" name="Signalisation droite 5">
            <a:extLst>
              <a:ext uri="{FF2B5EF4-FFF2-40B4-BE49-F238E27FC236}">
                <a16:creationId xmlns:a16="http://schemas.microsoft.com/office/drawing/2014/main" id="{3636B7D9-4D6E-1541-B5B9-667F1753D48B}"/>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12</a:t>
            </a:r>
          </a:p>
        </p:txBody>
      </p:sp>
      <p:pic>
        <p:nvPicPr>
          <p:cNvPr id="8" name="Image 7">
            <a:extLst>
              <a:ext uri="{FF2B5EF4-FFF2-40B4-BE49-F238E27FC236}">
                <a16:creationId xmlns:a16="http://schemas.microsoft.com/office/drawing/2014/main" id="{ECCDE889-485D-A34E-ABB0-51277E7AC822}"/>
              </a:ext>
            </a:extLst>
          </p:cNvPr>
          <p:cNvPicPr/>
          <p:nvPr/>
        </p:nvPicPr>
        <p:blipFill>
          <a:blip r:embed="rId4" cstate="print"/>
          <a:stretch>
            <a:fillRect/>
          </a:stretch>
        </p:blipFill>
        <p:spPr>
          <a:xfrm>
            <a:off x="498501" y="3000500"/>
            <a:ext cx="5176158" cy="3104466"/>
          </a:xfrm>
          <a:prstGeom prst="rect">
            <a:avLst/>
          </a:prstGeom>
        </p:spPr>
      </p:pic>
      <p:sp>
        <p:nvSpPr>
          <p:cNvPr id="2" name="ZoneTexte 1">
            <a:extLst>
              <a:ext uri="{FF2B5EF4-FFF2-40B4-BE49-F238E27FC236}">
                <a16:creationId xmlns:a16="http://schemas.microsoft.com/office/drawing/2014/main" id="{5A65499D-6685-1346-B2B2-C9D8FC07044D}"/>
              </a:ext>
            </a:extLst>
          </p:cNvPr>
          <p:cNvSpPr txBox="1"/>
          <p:nvPr/>
        </p:nvSpPr>
        <p:spPr>
          <a:xfrm>
            <a:off x="4589929" y="3000500"/>
            <a:ext cx="907621"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PV-DM</a:t>
            </a:r>
            <a:endParaRPr lang="fr-FR" dirty="0">
              <a:solidFill>
                <a:srgbClr val="FF0000"/>
              </a:solidFill>
            </a:endParaRPr>
          </a:p>
        </p:txBody>
      </p:sp>
      <p:pic>
        <p:nvPicPr>
          <p:cNvPr id="10" name="Image 9">
            <a:extLst>
              <a:ext uri="{FF2B5EF4-FFF2-40B4-BE49-F238E27FC236}">
                <a16:creationId xmlns:a16="http://schemas.microsoft.com/office/drawing/2014/main" id="{2D865F40-D332-264B-8E64-1A73C186CC76}"/>
              </a:ext>
            </a:extLst>
          </p:cNvPr>
          <p:cNvPicPr/>
          <p:nvPr/>
        </p:nvPicPr>
        <p:blipFill>
          <a:blip r:embed="rId5" cstate="print"/>
          <a:stretch>
            <a:fillRect/>
          </a:stretch>
        </p:blipFill>
        <p:spPr>
          <a:xfrm>
            <a:off x="6464307" y="3000500"/>
            <a:ext cx="4822257" cy="3104466"/>
          </a:xfrm>
          <a:prstGeom prst="rect">
            <a:avLst/>
          </a:prstGeom>
        </p:spPr>
      </p:pic>
      <p:sp>
        <p:nvSpPr>
          <p:cNvPr id="3" name="ZoneTexte 2">
            <a:extLst>
              <a:ext uri="{FF2B5EF4-FFF2-40B4-BE49-F238E27FC236}">
                <a16:creationId xmlns:a16="http://schemas.microsoft.com/office/drawing/2014/main" id="{B5A6CEBF-8E33-FE4C-BC08-543FDD060F75}"/>
              </a:ext>
            </a:extLst>
          </p:cNvPr>
          <p:cNvSpPr txBox="1"/>
          <p:nvPr/>
        </p:nvSpPr>
        <p:spPr>
          <a:xfrm>
            <a:off x="6464307" y="5735634"/>
            <a:ext cx="1283236" cy="369332"/>
          </a:xfrm>
          <a:prstGeom prst="rect">
            <a:avLst/>
          </a:prstGeom>
          <a:noFill/>
        </p:spPr>
        <p:txBody>
          <a:bodyPr wrap="none" rtlCol="0">
            <a:spAutoFit/>
          </a:bodyPr>
          <a:lstStyle/>
          <a:p>
            <a:r>
              <a:rPr lang="fr-FR" altLang="fr-FR"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PV-DBOW</a:t>
            </a:r>
            <a:endParaRPr lang="fr-FR" dirty="0">
              <a:solidFill>
                <a:srgbClr val="FF0000"/>
              </a:solidFill>
            </a:endParaRPr>
          </a:p>
        </p:txBody>
      </p:sp>
    </p:spTree>
    <p:extLst>
      <p:ext uri="{BB962C8B-B14F-4D97-AF65-F5344CB8AC3E}">
        <p14:creationId xmlns:p14="http://schemas.microsoft.com/office/powerpoint/2010/main" val="1028178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56D7DB-0E17-3C4A-9B0A-C7D176AF7DAF}"/>
              </a:ext>
            </a:extLst>
          </p:cNvPr>
          <p:cNvSpPr/>
          <p:nvPr/>
        </p:nvSpPr>
        <p:spPr>
          <a:xfrm>
            <a:off x="1900026" y="2371912"/>
            <a:ext cx="7116051" cy="1015663"/>
          </a:xfrm>
          <a:prstGeom prst="rect">
            <a:avLst/>
          </a:prstGeom>
          <a:noFill/>
        </p:spPr>
        <p:txBody>
          <a:bodyPr wrap="none" lIns="91440" tIns="45720" rIns="91440" bIns="45720">
            <a:spAutoFit/>
          </a:bodyPr>
          <a:lstStyle/>
          <a:p>
            <a:pPr algn="ctr"/>
            <a:r>
              <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Régression logistique</a:t>
            </a:r>
            <a:endPar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Signalisation droite 4">
            <a:extLst>
              <a:ext uri="{FF2B5EF4-FFF2-40B4-BE49-F238E27FC236}">
                <a16:creationId xmlns:a16="http://schemas.microsoft.com/office/drawing/2014/main" id="{D59E63F5-4CA4-A640-A0A5-99EEDECE0B03}"/>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13</a:t>
            </a:r>
          </a:p>
        </p:txBody>
      </p:sp>
    </p:spTree>
    <p:extLst>
      <p:ext uri="{BB962C8B-B14F-4D97-AF65-F5344CB8AC3E}">
        <p14:creationId xmlns:p14="http://schemas.microsoft.com/office/powerpoint/2010/main" val="3307070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4C23CF1-798D-3244-949B-0A87B7EDE4AF}"/>
              </a:ext>
            </a:extLst>
          </p:cNvPr>
          <p:cNvSpPr txBox="1"/>
          <p:nvPr/>
        </p:nvSpPr>
        <p:spPr>
          <a:xfrm>
            <a:off x="468085" y="217715"/>
            <a:ext cx="3281668"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Régression logistique</a:t>
            </a:r>
          </a:p>
        </p:txBody>
      </p:sp>
      <p:cxnSp>
        <p:nvCxnSpPr>
          <p:cNvPr id="5" name="Connecteur droit 4">
            <a:extLst>
              <a:ext uri="{FF2B5EF4-FFF2-40B4-BE49-F238E27FC236}">
                <a16:creationId xmlns:a16="http://schemas.microsoft.com/office/drawing/2014/main" id="{127BC586-EA73-934D-B96C-44C9EFEE396E}"/>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476E776C-5568-B04A-B023-207E1CDF61A7}"/>
              </a:ext>
            </a:extLst>
          </p:cNvPr>
          <p:cNvSpPr txBox="1"/>
          <p:nvPr/>
        </p:nvSpPr>
        <p:spPr>
          <a:xfrm>
            <a:off x="468084" y="838841"/>
            <a:ext cx="11419115" cy="2120068"/>
          </a:xfrm>
          <a:prstGeom prst="rect">
            <a:avLst/>
          </a:prstGeom>
          <a:ln w="571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La régression logistique est un algorithme d'apprentissage automatique qui est utilisé pour prédire la probabilité d'une variable dépendante catégorielle. Dans la régression logistique, la variable dépendante est une variable binaire qui contient des données codées comme 1 (oui, succès, etc.) ou 0 (non, échec, etc.). Dans notre cas Q (nombres d’étiquettes) </a:t>
            </a:r>
            <a:r>
              <a:rPr lang="fr-FR" dirty="0" err="1">
                <a:latin typeface="Times New Roman" panose="02020603050405020304" pitchFamily="18" charset="0"/>
                <a:cs typeface="Times New Roman" panose="02020603050405020304" pitchFamily="18" charset="0"/>
              </a:rPr>
              <a:t>classifieurs</a:t>
            </a:r>
            <a:r>
              <a:rPr lang="fr-FR" dirty="0">
                <a:latin typeface="Times New Roman" panose="02020603050405020304" pitchFamily="18" charset="0"/>
                <a:cs typeface="Times New Roman" panose="02020603050405020304" pitchFamily="18" charset="0"/>
              </a:rPr>
              <a:t> de régression logistique sont formés afin d’obtenir la probabilité qu’une étiquette appartienne à l’ensemble des étiquettes d’un exemple (classe positive). </a:t>
            </a:r>
          </a:p>
        </p:txBody>
      </p:sp>
      <p:sp>
        <p:nvSpPr>
          <p:cNvPr id="7" name="Signalisation droite 6">
            <a:extLst>
              <a:ext uri="{FF2B5EF4-FFF2-40B4-BE49-F238E27FC236}">
                <a16:creationId xmlns:a16="http://schemas.microsoft.com/office/drawing/2014/main" id="{7F164CBF-A2AD-8A40-BECB-E3F5F50391F9}"/>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14</a:t>
            </a:r>
          </a:p>
        </p:txBody>
      </p:sp>
      <p:pic>
        <p:nvPicPr>
          <p:cNvPr id="8" name="Image 7" descr="page32image13723808">
            <a:extLst>
              <a:ext uri="{FF2B5EF4-FFF2-40B4-BE49-F238E27FC236}">
                <a16:creationId xmlns:a16="http://schemas.microsoft.com/office/drawing/2014/main" id="{02C313DC-E8F8-E34F-9321-91D01D3E11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8180" y="3314970"/>
            <a:ext cx="4647150" cy="2697935"/>
          </a:xfrm>
          <a:prstGeom prst="rect">
            <a:avLst/>
          </a:prstGeom>
          <a:noFill/>
          <a:ln>
            <a:noFill/>
          </a:ln>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B93C41F-89F7-FF46-AE38-E3A474D6A733}"/>
                  </a:ext>
                </a:extLst>
              </p:cNvPr>
              <p:cNvSpPr txBox="1"/>
              <p:nvPr/>
            </p:nvSpPr>
            <p:spPr>
              <a:xfrm>
                <a:off x="532205" y="4164761"/>
                <a:ext cx="3153427"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Z</m:t>
                      </m:r>
                      <m:r>
                        <a:rPr lang="fr-FR">
                          <a:latin typeface="Cambria Math" panose="02040503050406030204" pitchFamily="18" charset="0"/>
                        </a:rPr>
                        <m:t> = </m:t>
                      </m:r>
                      <m:r>
                        <m:rPr>
                          <m:sty m:val="p"/>
                        </m:rPr>
                        <a:rPr lang="fr-FR">
                          <a:latin typeface="Cambria Math" panose="02040503050406030204" pitchFamily="18" charset="0"/>
                        </a:rPr>
                        <m:t>β</m:t>
                      </m:r>
                      <m:r>
                        <a:rPr lang="fr-FR">
                          <a:latin typeface="Cambria Math" panose="02040503050406030204" pitchFamily="18" charset="0"/>
                        </a:rPr>
                        <m:t>0 + </m:t>
                      </m:r>
                      <m:r>
                        <m:rPr>
                          <m:sty m:val="p"/>
                        </m:rPr>
                        <a:rPr lang="fr-FR">
                          <a:latin typeface="Cambria Math" panose="02040503050406030204" pitchFamily="18" charset="0"/>
                        </a:rPr>
                        <m:t>β</m:t>
                      </m:r>
                      <m:r>
                        <a:rPr lang="fr-FR">
                          <a:latin typeface="Cambria Math" panose="02040503050406030204" pitchFamily="18" charset="0"/>
                        </a:rPr>
                        <m:t>1</m:t>
                      </m:r>
                      <m:r>
                        <m:rPr>
                          <m:sty m:val="p"/>
                        </m:rPr>
                        <a:rPr lang="fr-FR">
                          <a:latin typeface="Cambria Math" panose="02040503050406030204" pitchFamily="18" charset="0"/>
                        </a:rPr>
                        <m:t>x</m:t>
                      </m:r>
                      <m:r>
                        <a:rPr lang="fr-FR">
                          <a:latin typeface="Cambria Math" panose="02040503050406030204" pitchFamily="18" charset="0"/>
                        </a:rPr>
                        <m:t>1 + ... + </m:t>
                      </m:r>
                      <m:r>
                        <m:rPr>
                          <m:sty m:val="p"/>
                        </m:rPr>
                        <a:rPr lang="fr-FR">
                          <a:latin typeface="Cambria Math" panose="02040503050406030204" pitchFamily="18" charset="0"/>
                        </a:rPr>
                        <m:t>βnxn</m:t>
                      </m:r>
                    </m:oMath>
                  </m:oMathPara>
                </a14:m>
                <a:endParaRPr lang="fr-FR" dirty="0"/>
              </a:p>
            </p:txBody>
          </p:sp>
        </mc:Choice>
        <mc:Fallback xmlns="">
          <p:sp>
            <p:nvSpPr>
              <p:cNvPr id="10" name="ZoneTexte 9">
                <a:extLst>
                  <a:ext uri="{FF2B5EF4-FFF2-40B4-BE49-F238E27FC236}">
                    <a16:creationId xmlns:a16="http://schemas.microsoft.com/office/drawing/2014/main" id="{FB93C41F-89F7-FF46-AE38-E3A474D6A733}"/>
                  </a:ext>
                </a:extLst>
              </p:cNvPr>
              <p:cNvSpPr txBox="1">
                <a:spLocks noRot="1" noChangeAspect="1" noMove="1" noResize="1" noEditPoints="1" noAdjustHandles="1" noChangeArrowheads="1" noChangeShapeType="1" noTextEdit="1"/>
              </p:cNvSpPr>
              <p:nvPr/>
            </p:nvSpPr>
            <p:spPr>
              <a:xfrm>
                <a:off x="532205" y="4164761"/>
                <a:ext cx="3153427" cy="369332"/>
              </a:xfrm>
              <a:prstGeom prst="rect">
                <a:avLst/>
              </a:prstGeom>
              <a:blipFill>
                <a:blip r:embed="rId4"/>
                <a:stretch>
                  <a:fillRect b="-2857"/>
                </a:stretch>
              </a:blipFill>
              <a:ln w="57150"/>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7DCA22E2-9BD2-3445-A2BD-4785DAA5E2BF}"/>
                  </a:ext>
                </a:extLst>
              </p:cNvPr>
              <p:cNvSpPr txBox="1"/>
              <p:nvPr/>
            </p:nvSpPr>
            <p:spPr>
              <a:xfrm>
                <a:off x="532205" y="5070980"/>
                <a:ext cx="1947334" cy="941925"/>
              </a:xfrm>
              <a:prstGeom prst="rect">
                <a:avLst/>
              </a:prstGeom>
              <a:ln w="57150"/>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box>
                        <m:boxPr>
                          <m:ctrlPr>
                            <a:rPr lang="fr-FR" sz="4400" i="1">
                              <a:latin typeface="Cambria Math" panose="02040503050406030204" pitchFamily="18" charset="0"/>
                            </a:rPr>
                          </m:ctrlPr>
                        </m:boxPr>
                        <m:e>
                          <m:argPr>
                            <m:argSz m:val="-2"/>
                          </m:argPr>
                          <m:r>
                            <a:rPr lang="fr-FR" sz="4400" i="1">
                              <a:latin typeface="Cambria Math" panose="02040503050406030204" pitchFamily="18" charset="0"/>
                            </a:rPr>
                            <m:t>𝑦</m:t>
                          </m:r>
                          <m:r>
                            <a:rPr lang="fr-FR" sz="4400" i="1">
                              <a:latin typeface="Cambria Math" panose="02040503050406030204" pitchFamily="18" charset="0"/>
                            </a:rPr>
                            <m:t>=</m:t>
                          </m:r>
                          <m:f>
                            <m:fPr>
                              <m:ctrlPr>
                                <a:rPr lang="fr-FR" sz="4400" i="1">
                                  <a:latin typeface="Cambria Math" panose="02040503050406030204" pitchFamily="18" charset="0"/>
                                </a:rPr>
                              </m:ctrlPr>
                            </m:fPr>
                            <m:num>
                              <m:r>
                                <a:rPr lang="fr-FR" sz="4400" i="1">
                                  <a:latin typeface="Cambria Math" panose="02040503050406030204" pitchFamily="18" charset="0"/>
                                </a:rPr>
                                <m:t>1</m:t>
                              </m:r>
                            </m:num>
                            <m:den>
                              <m:eqArr>
                                <m:eqArrPr>
                                  <m:ctrlPr>
                                    <a:rPr lang="fr-FR" sz="4400" i="1">
                                      <a:latin typeface="Cambria Math" panose="02040503050406030204" pitchFamily="18" charset="0"/>
                                    </a:rPr>
                                  </m:ctrlPr>
                                </m:eqArrPr>
                                <m:e>
                                  <m:r>
                                    <a:rPr lang="fr-FR" sz="4400" i="1">
                                      <a:latin typeface="Cambria Math" panose="02040503050406030204" pitchFamily="18" charset="0"/>
                                    </a:rPr>
                                    <m:t>1+</m:t>
                                  </m:r>
                                  <m:sSup>
                                    <m:sSupPr>
                                      <m:ctrlPr>
                                        <a:rPr lang="fr-FR" sz="4400" i="1">
                                          <a:latin typeface="Cambria Math" panose="02040503050406030204" pitchFamily="18" charset="0"/>
                                        </a:rPr>
                                      </m:ctrlPr>
                                    </m:sSupPr>
                                    <m:e>
                                      <m:r>
                                        <a:rPr lang="fr-FR" sz="4400" i="1">
                                          <a:latin typeface="Cambria Math" panose="02040503050406030204" pitchFamily="18" charset="0"/>
                                        </a:rPr>
                                        <m:t>𝑒</m:t>
                                      </m:r>
                                    </m:e>
                                    <m:sup>
                                      <m:r>
                                        <a:rPr lang="fr-FR" sz="4400" i="1">
                                          <a:latin typeface="Cambria Math" panose="02040503050406030204" pitchFamily="18" charset="0"/>
                                        </a:rPr>
                                        <m:t>−</m:t>
                                      </m:r>
                                      <m:r>
                                        <a:rPr lang="fr-FR" sz="4400" i="1">
                                          <a:latin typeface="Cambria Math" panose="02040503050406030204" pitchFamily="18" charset="0"/>
                                        </a:rPr>
                                        <m:t>𝑧</m:t>
                                      </m:r>
                                    </m:sup>
                                  </m:sSup>
                                </m:e>
                                <m:e>
                                  <m:r>
                                    <a:rPr lang="fr-FR" sz="4400" i="1">
                                      <a:latin typeface="Cambria Math" panose="02040503050406030204" pitchFamily="18" charset="0"/>
                                    </a:rPr>
                                    <m:t> </m:t>
                                  </m:r>
                                </m:e>
                              </m:eqArr>
                            </m:den>
                          </m:f>
                        </m:e>
                      </m:box>
                    </m:oMath>
                  </m:oMathPara>
                </a14:m>
                <a:endParaRPr lang="fr-FR" sz="4400" dirty="0"/>
              </a:p>
            </p:txBody>
          </p:sp>
        </mc:Choice>
        <mc:Fallback xmlns="">
          <p:sp>
            <p:nvSpPr>
              <p:cNvPr id="11" name="ZoneTexte 10">
                <a:extLst>
                  <a:ext uri="{FF2B5EF4-FFF2-40B4-BE49-F238E27FC236}">
                    <a16:creationId xmlns:a16="http://schemas.microsoft.com/office/drawing/2014/main" id="{7DCA22E2-9BD2-3445-A2BD-4785DAA5E2BF}"/>
                  </a:ext>
                </a:extLst>
              </p:cNvPr>
              <p:cNvSpPr txBox="1">
                <a:spLocks noRot="1" noChangeAspect="1" noMove="1" noResize="1" noEditPoints="1" noAdjustHandles="1" noChangeArrowheads="1" noChangeShapeType="1" noTextEdit="1"/>
              </p:cNvSpPr>
              <p:nvPr/>
            </p:nvSpPr>
            <p:spPr>
              <a:xfrm>
                <a:off x="532205" y="5070980"/>
                <a:ext cx="1947334" cy="941925"/>
              </a:xfrm>
              <a:prstGeom prst="rect">
                <a:avLst/>
              </a:prstGeom>
              <a:blipFill>
                <a:blip r:embed="rId5"/>
                <a:stretch>
                  <a:fillRect b="-16250"/>
                </a:stretch>
              </a:blipFill>
              <a:ln w="57150"/>
            </p:spPr>
            <p:txBody>
              <a:bodyPr/>
              <a:lstStyle/>
              <a:p>
                <a:r>
                  <a:rPr lang="fr-FR">
                    <a:noFill/>
                  </a:rPr>
                  <a:t> </a:t>
                </a:r>
              </a:p>
            </p:txBody>
          </p:sp>
        </mc:Fallback>
      </mc:AlternateContent>
      <p:sp>
        <p:nvSpPr>
          <p:cNvPr id="12" name="ZoneTexte 11">
            <a:extLst>
              <a:ext uri="{FF2B5EF4-FFF2-40B4-BE49-F238E27FC236}">
                <a16:creationId xmlns:a16="http://schemas.microsoft.com/office/drawing/2014/main" id="{1C6CB0FC-0D6A-5E4A-83B3-77C7D13F8DEE}"/>
              </a:ext>
            </a:extLst>
          </p:cNvPr>
          <p:cNvSpPr txBox="1"/>
          <p:nvPr/>
        </p:nvSpPr>
        <p:spPr>
          <a:xfrm>
            <a:off x="4870096" y="4349427"/>
            <a:ext cx="85440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a:t>Entrée </a:t>
            </a:r>
          </a:p>
        </p:txBody>
      </p:sp>
      <p:sp>
        <p:nvSpPr>
          <p:cNvPr id="13" name="ZoneTexte 12">
            <a:extLst>
              <a:ext uri="{FF2B5EF4-FFF2-40B4-BE49-F238E27FC236}">
                <a16:creationId xmlns:a16="http://schemas.microsoft.com/office/drawing/2014/main" id="{B57E3507-B5C7-494C-A35E-425488A90E3A}"/>
              </a:ext>
            </a:extLst>
          </p:cNvPr>
          <p:cNvSpPr txBox="1"/>
          <p:nvPr/>
        </p:nvSpPr>
        <p:spPr>
          <a:xfrm>
            <a:off x="4870096" y="5478783"/>
            <a:ext cx="73770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a:t>Sortie</a:t>
            </a:r>
          </a:p>
        </p:txBody>
      </p:sp>
      <p:cxnSp>
        <p:nvCxnSpPr>
          <p:cNvPr id="14" name="Connecteur droit avec flèche 13">
            <a:extLst>
              <a:ext uri="{FF2B5EF4-FFF2-40B4-BE49-F238E27FC236}">
                <a16:creationId xmlns:a16="http://schemas.microsoft.com/office/drawing/2014/main" id="{FAFAC614-B1E6-404A-8CA2-DC66618F5DE3}"/>
              </a:ext>
            </a:extLst>
          </p:cNvPr>
          <p:cNvCxnSpPr>
            <a:cxnSpLocks/>
            <a:stCxn id="13" idx="1"/>
          </p:cNvCxnSpPr>
          <p:nvPr/>
        </p:nvCxnSpPr>
        <p:spPr>
          <a:xfrm flipH="1">
            <a:off x="2574452" y="5663449"/>
            <a:ext cx="2295644" cy="1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71993735-E3E1-9147-93F6-89543076ED23}"/>
              </a:ext>
            </a:extLst>
          </p:cNvPr>
          <p:cNvCxnSpPr>
            <a:cxnSpLocks/>
            <a:stCxn id="12" idx="1"/>
          </p:cNvCxnSpPr>
          <p:nvPr/>
        </p:nvCxnSpPr>
        <p:spPr>
          <a:xfrm flipH="1" flipV="1">
            <a:off x="3819842" y="4309825"/>
            <a:ext cx="1050254" cy="2242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3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B91024-6364-B746-B1B2-FA0A0732789D}"/>
              </a:ext>
            </a:extLst>
          </p:cNvPr>
          <p:cNvSpPr/>
          <p:nvPr/>
        </p:nvSpPr>
        <p:spPr>
          <a:xfrm>
            <a:off x="3857075" y="2347903"/>
            <a:ext cx="3946914" cy="1015663"/>
          </a:xfrm>
          <a:prstGeom prst="rect">
            <a:avLst/>
          </a:prstGeom>
          <a:noFill/>
        </p:spPr>
        <p:txBody>
          <a:bodyPr wrap="none" lIns="91440" tIns="45720" rIns="91440" bIns="45720">
            <a:spAutoFit/>
          </a:bodyPr>
          <a:lstStyle/>
          <a:p>
            <a:pPr algn="ctr"/>
            <a:r>
              <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Conception</a:t>
            </a:r>
            <a:endPar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ignalisation droite 2">
            <a:extLst>
              <a:ext uri="{FF2B5EF4-FFF2-40B4-BE49-F238E27FC236}">
                <a16:creationId xmlns:a16="http://schemas.microsoft.com/office/drawing/2014/main" id="{2BE2FE63-A76D-F04A-AAF5-46E2ADF3B518}"/>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15</a:t>
            </a:r>
          </a:p>
        </p:txBody>
      </p:sp>
    </p:spTree>
    <p:extLst>
      <p:ext uri="{BB962C8B-B14F-4D97-AF65-F5344CB8AC3E}">
        <p14:creationId xmlns:p14="http://schemas.microsoft.com/office/powerpoint/2010/main" val="856871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 de texte 77">
            <a:extLst>
              <a:ext uri="{FF2B5EF4-FFF2-40B4-BE49-F238E27FC236}">
                <a16:creationId xmlns:a16="http://schemas.microsoft.com/office/drawing/2014/main" id="{EE80AF5D-84FD-AD4C-8A89-31832F4DFEB4}"/>
              </a:ext>
            </a:extLst>
          </p:cNvPr>
          <p:cNvSpPr txBox="1">
            <a:spLocks noChangeAspect="1" noEditPoints="1" noChangeArrowheads="1" noChangeShapeType="1" noTextEdit="1"/>
          </p:cNvSpPr>
          <p:nvPr/>
        </p:nvSpPr>
        <p:spPr bwMode="auto">
          <a:xfrm>
            <a:off x="5956300" y="3755555"/>
            <a:ext cx="2031915" cy="846342"/>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dirty="0">
                <a:effectLst/>
                <a:latin typeface="Calibri" panose="020F0502020204030204" pitchFamily="34" charset="0"/>
                <a:ea typeface="Calibri" panose="020F0502020204030204" pitchFamily="34" charset="0"/>
                <a:cs typeface="Arial" panose="020B0604020202020204" pitchFamily="34" charset="0"/>
              </a:rPr>
              <a:t>Apprentissage du classifieur</a:t>
            </a:r>
          </a:p>
        </p:txBody>
      </p:sp>
      <p:sp>
        <p:nvSpPr>
          <p:cNvPr id="5" name="Zone de texte 80">
            <a:extLst>
              <a:ext uri="{FF2B5EF4-FFF2-40B4-BE49-F238E27FC236}">
                <a16:creationId xmlns:a16="http://schemas.microsoft.com/office/drawing/2014/main" id="{509EACC0-47D6-4541-BE03-A9828A0A6336}"/>
              </a:ext>
            </a:extLst>
          </p:cNvPr>
          <p:cNvSpPr txBox="1">
            <a:spLocks noChangeAspect="1" noEditPoints="1" noChangeArrowheads="1" noChangeShapeType="1" noTextEdit="1"/>
          </p:cNvSpPr>
          <p:nvPr/>
        </p:nvSpPr>
        <p:spPr bwMode="auto">
          <a:xfrm>
            <a:off x="2996364" y="3785871"/>
            <a:ext cx="1732949" cy="816026"/>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sz="2000" dirty="0">
                <a:effectLst/>
                <a:latin typeface="Calibri" panose="020F0502020204030204" pitchFamily="34" charset="0"/>
                <a:ea typeface="Calibri" panose="020F0502020204030204" pitchFamily="34" charset="0"/>
                <a:cs typeface="Arial" panose="020B0604020202020204" pitchFamily="34" charset="0"/>
              </a:rPr>
              <a:t>  </a:t>
            </a:r>
            <a:endParaRPr lang="fr-FR" sz="2000" dirty="0">
              <a:latin typeface="Calibri" panose="020F0502020204030204" pitchFamily="34" charset="0"/>
              <a:ea typeface="Calibri" panose="020F0502020204030204" pitchFamily="34" charset="0"/>
              <a:cs typeface="Arial" panose="020B0604020202020204" pitchFamily="34" charset="0"/>
            </a:endParaRPr>
          </a:p>
          <a:p>
            <a:pPr>
              <a:spcAft>
                <a:spcPts val="0"/>
              </a:spcAft>
            </a:pPr>
            <a:r>
              <a:rPr lang="fr-FR" sz="2000" dirty="0">
                <a:effectLst/>
                <a:latin typeface="Calibri" panose="020F0502020204030204" pitchFamily="34" charset="0"/>
                <a:ea typeface="Calibri" panose="020F0502020204030204" pitchFamily="34" charset="0"/>
                <a:cs typeface="Arial" panose="020B0604020202020204" pitchFamily="34" charset="0"/>
              </a:rPr>
              <a:t>           Test</a:t>
            </a:r>
          </a:p>
        </p:txBody>
      </p:sp>
      <p:sp>
        <p:nvSpPr>
          <p:cNvPr id="6" name="Zone de texte 82">
            <a:extLst>
              <a:ext uri="{FF2B5EF4-FFF2-40B4-BE49-F238E27FC236}">
                <a16:creationId xmlns:a16="http://schemas.microsoft.com/office/drawing/2014/main" id="{DA9762B4-1AA7-C04D-A76F-8EFFB8AFD290}"/>
              </a:ext>
            </a:extLst>
          </p:cNvPr>
          <p:cNvSpPr txBox="1">
            <a:spLocks noChangeAspect="1" noEditPoints="1" noChangeArrowheads="1" noChangeShapeType="1" noTextEdit="1"/>
          </p:cNvSpPr>
          <p:nvPr/>
        </p:nvSpPr>
        <p:spPr bwMode="auto">
          <a:xfrm>
            <a:off x="381819" y="1933257"/>
            <a:ext cx="1982210" cy="770255"/>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dirty="0">
                <a:effectLst/>
                <a:latin typeface="Times New Roman" panose="02020603050405020304" pitchFamily="18" charset="0"/>
                <a:ea typeface="Times New Roman" panose="02020603050405020304" pitchFamily="18" charset="0"/>
                <a:cs typeface="Arial" panose="020B0604020202020204" pitchFamily="34" charset="0"/>
              </a:rPr>
              <a:t>Importation des bibliothèques</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 de texte 83">
            <a:extLst>
              <a:ext uri="{FF2B5EF4-FFF2-40B4-BE49-F238E27FC236}">
                <a16:creationId xmlns:a16="http://schemas.microsoft.com/office/drawing/2014/main" id="{53139F64-709A-124D-927C-CE32F317FF16}"/>
              </a:ext>
            </a:extLst>
          </p:cNvPr>
          <p:cNvSpPr txBox="1">
            <a:spLocks noChangeAspect="1" noEditPoints="1" noChangeArrowheads="1" noChangeShapeType="1" noTextEdit="1"/>
          </p:cNvSpPr>
          <p:nvPr/>
        </p:nvSpPr>
        <p:spPr bwMode="auto">
          <a:xfrm>
            <a:off x="3292193" y="1933257"/>
            <a:ext cx="1720021" cy="771199"/>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dirty="0">
                <a:effectLst/>
                <a:latin typeface="Calibri" panose="020F0502020204030204" pitchFamily="34" charset="0"/>
                <a:ea typeface="Calibri" panose="020F0502020204030204" pitchFamily="34" charset="0"/>
                <a:cs typeface="Arial" panose="020B0604020202020204" pitchFamily="34" charset="0"/>
              </a:rPr>
              <a:t>Importation des données</a:t>
            </a:r>
          </a:p>
        </p:txBody>
      </p:sp>
      <p:sp>
        <p:nvSpPr>
          <p:cNvPr id="8" name="Zone de texte 84">
            <a:extLst>
              <a:ext uri="{FF2B5EF4-FFF2-40B4-BE49-F238E27FC236}">
                <a16:creationId xmlns:a16="http://schemas.microsoft.com/office/drawing/2014/main" id="{50C6C7D0-7F6B-D84D-951C-BCCC3E17E953}"/>
              </a:ext>
            </a:extLst>
          </p:cNvPr>
          <p:cNvSpPr txBox="1">
            <a:spLocks noChangeAspect="1" noEditPoints="1" noChangeArrowheads="1" noChangeShapeType="1" noTextEdit="1"/>
          </p:cNvSpPr>
          <p:nvPr/>
        </p:nvSpPr>
        <p:spPr bwMode="auto">
          <a:xfrm>
            <a:off x="5956300" y="1933257"/>
            <a:ext cx="1778646" cy="770255"/>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dirty="0">
                <a:effectLst/>
                <a:latin typeface="Calibri" panose="020F0502020204030204" pitchFamily="34" charset="0"/>
                <a:ea typeface="Calibri" panose="020F0502020204030204" pitchFamily="34" charset="0"/>
                <a:cs typeface="Arial" panose="020B0604020202020204" pitchFamily="34" charset="0"/>
              </a:rPr>
              <a:t>Prétraitement des données</a:t>
            </a:r>
          </a:p>
        </p:txBody>
      </p:sp>
      <p:sp>
        <p:nvSpPr>
          <p:cNvPr id="9" name="Zone de texte 85">
            <a:extLst>
              <a:ext uri="{FF2B5EF4-FFF2-40B4-BE49-F238E27FC236}">
                <a16:creationId xmlns:a16="http://schemas.microsoft.com/office/drawing/2014/main" id="{0932293F-0D1E-5243-AC0D-183A5B73A227}"/>
              </a:ext>
            </a:extLst>
          </p:cNvPr>
          <p:cNvSpPr txBox="1">
            <a:spLocks noChangeAspect="1" noEditPoints="1" noChangeArrowheads="1" noChangeShapeType="1" noTextEdit="1"/>
          </p:cNvSpPr>
          <p:nvPr/>
        </p:nvSpPr>
        <p:spPr bwMode="auto">
          <a:xfrm>
            <a:off x="8679032" y="1926906"/>
            <a:ext cx="2541020" cy="1011166"/>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sz="1600" dirty="0">
                <a:effectLst/>
                <a:latin typeface="Calibri" panose="020F0502020204030204" pitchFamily="34" charset="0"/>
                <a:ea typeface="Calibri" panose="020F0502020204030204" pitchFamily="34" charset="0"/>
                <a:cs typeface="Arial" panose="020B0604020202020204" pitchFamily="34" charset="0"/>
              </a:rPr>
              <a:t>Division des données en apprentissage(70%) et test(30%)</a:t>
            </a:r>
          </a:p>
        </p:txBody>
      </p:sp>
      <p:sp>
        <p:nvSpPr>
          <p:cNvPr id="10" name="Zone de texte 86">
            <a:extLst>
              <a:ext uri="{FF2B5EF4-FFF2-40B4-BE49-F238E27FC236}">
                <a16:creationId xmlns:a16="http://schemas.microsoft.com/office/drawing/2014/main" id="{7E031FFA-F8D6-6547-9A55-A7DAF0D54AB1}"/>
              </a:ext>
            </a:extLst>
          </p:cNvPr>
          <p:cNvSpPr txBox="1">
            <a:spLocks noChangeAspect="1" noEditPoints="1" noChangeArrowheads="1" noChangeShapeType="1" noTextEdit="1"/>
          </p:cNvSpPr>
          <p:nvPr/>
        </p:nvSpPr>
        <p:spPr bwMode="auto">
          <a:xfrm>
            <a:off x="8879384" y="3587802"/>
            <a:ext cx="1735271" cy="1014095"/>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fr-FR" sz="1400" dirty="0">
                <a:effectLst/>
                <a:latin typeface="Calibri" panose="020F0502020204030204" pitchFamily="34" charset="0"/>
                <a:ea typeface="Calibri" panose="020F0502020204030204" pitchFamily="34" charset="0"/>
                <a:cs typeface="Arial" panose="020B0604020202020204" pitchFamily="34" charset="0"/>
              </a:rPr>
              <a:t>Construction du model Doc2Vec et génération des vecteurs numériques</a:t>
            </a:r>
          </a:p>
        </p:txBody>
      </p:sp>
      <p:sp>
        <p:nvSpPr>
          <p:cNvPr id="11" name="Zone de texte 87">
            <a:extLst>
              <a:ext uri="{FF2B5EF4-FFF2-40B4-BE49-F238E27FC236}">
                <a16:creationId xmlns:a16="http://schemas.microsoft.com/office/drawing/2014/main" id="{F71B145A-418D-CA4E-862C-079826D2AFB5}"/>
              </a:ext>
            </a:extLst>
          </p:cNvPr>
          <p:cNvSpPr txBox="1">
            <a:spLocks noChangeAspect="1" noEditPoints="1" noChangeArrowheads="1" noChangeShapeType="1" noTextEdit="1"/>
          </p:cNvSpPr>
          <p:nvPr/>
        </p:nvSpPr>
        <p:spPr bwMode="auto">
          <a:xfrm>
            <a:off x="681590" y="3755555"/>
            <a:ext cx="1349367" cy="785812"/>
          </a:xfrm>
          <a:prstGeom prst="rect">
            <a:avLst/>
          </a:prstGeom>
          <a:gradFill rotWithShape="1">
            <a:gsLst>
              <a:gs pos="0">
                <a:srgbClr val="B1CBE9"/>
              </a:gs>
              <a:gs pos="50000">
                <a:srgbClr val="A3C1E5"/>
              </a:gs>
              <a:gs pos="100000">
                <a:srgbClr val="92B9E4"/>
              </a:gs>
            </a:gsLst>
            <a:lin ang="5400000"/>
          </a:gradFill>
          <a:ln w="6350">
            <a:solidFill>
              <a:schemeClr val="accent1">
                <a:lumMod val="100000"/>
                <a:lumOff val="0"/>
              </a:schemeClr>
            </a:solidFill>
            <a:miter lim="800000"/>
            <a:headEnd/>
            <a:tailEnd/>
          </a:ln>
        </p:spPr>
        <p:txBody>
          <a:bodyPr rot="0" vert="horz" wrap="square" lIns="91440" tIns="45720" rIns="91440" bIns="45720" anchor="t" anchorCtr="0" upright="1">
            <a:noAutofit/>
          </a:bodyPr>
          <a:lstStyle/>
          <a:p>
            <a:pPr>
              <a:spcAft>
                <a:spcPts val="0"/>
              </a:spcAft>
            </a:pPr>
            <a:r>
              <a:rPr lang="en-US" dirty="0">
                <a:latin typeface="Calibri" panose="020F0502020204030204" pitchFamily="34" charset="0"/>
                <a:ea typeface="Calibri" panose="020F0502020204030204" pitchFamily="34" charset="0"/>
                <a:cs typeface="Arial" panose="020B0604020202020204" pitchFamily="34" charset="0"/>
              </a:rPr>
              <a:t> </a:t>
            </a:r>
          </a:p>
          <a:p>
            <a:pPr>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Evaluation </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Flèche vers la droite 11">
            <a:extLst>
              <a:ext uri="{FF2B5EF4-FFF2-40B4-BE49-F238E27FC236}">
                <a16:creationId xmlns:a16="http://schemas.microsoft.com/office/drawing/2014/main" id="{4322C12B-D364-0945-AFB1-50FCF979BAAC}"/>
              </a:ext>
            </a:extLst>
          </p:cNvPr>
          <p:cNvSpPr>
            <a:spLocks noChangeAspect="1" noEditPoints="1" noChangeArrowheads="1" noChangeShapeType="1" noTextEdit="1"/>
          </p:cNvSpPr>
          <p:nvPr/>
        </p:nvSpPr>
        <p:spPr bwMode="auto">
          <a:xfrm>
            <a:off x="2364029" y="2111731"/>
            <a:ext cx="845933" cy="413303"/>
          </a:xfrm>
          <a:prstGeom prst="rightArrow">
            <a:avLst>
              <a:gd name="adj1" fmla="val 50000"/>
              <a:gd name="adj2" fmla="val 50073"/>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3" name="Flèche vers la droite 12">
            <a:extLst>
              <a:ext uri="{FF2B5EF4-FFF2-40B4-BE49-F238E27FC236}">
                <a16:creationId xmlns:a16="http://schemas.microsoft.com/office/drawing/2014/main" id="{B9F0FAE0-9188-3C4C-B916-2BEA24A64BA7}"/>
              </a:ext>
            </a:extLst>
          </p:cNvPr>
          <p:cNvSpPr>
            <a:spLocks noChangeAspect="1" noEditPoints="1" noChangeArrowheads="1" noChangeShapeType="1" noTextEdit="1"/>
          </p:cNvSpPr>
          <p:nvPr/>
        </p:nvSpPr>
        <p:spPr bwMode="auto">
          <a:xfrm flipV="1">
            <a:off x="5012213" y="2138121"/>
            <a:ext cx="886302" cy="419597"/>
          </a:xfrm>
          <a:prstGeom prst="rightArrow">
            <a:avLst>
              <a:gd name="adj1" fmla="val 50000"/>
              <a:gd name="adj2" fmla="val 50014"/>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4" name="Flèche vers la droite 13">
            <a:extLst>
              <a:ext uri="{FF2B5EF4-FFF2-40B4-BE49-F238E27FC236}">
                <a16:creationId xmlns:a16="http://schemas.microsoft.com/office/drawing/2014/main" id="{5B9A2286-4C63-FC49-A922-A6605B88E922}"/>
              </a:ext>
            </a:extLst>
          </p:cNvPr>
          <p:cNvSpPr>
            <a:spLocks noChangeAspect="1" noEditPoints="1" noChangeArrowheads="1" noChangeShapeType="1" noTextEdit="1"/>
          </p:cNvSpPr>
          <p:nvPr/>
        </p:nvSpPr>
        <p:spPr bwMode="auto">
          <a:xfrm>
            <a:off x="7792730" y="2238006"/>
            <a:ext cx="792470" cy="319712"/>
          </a:xfrm>
          <a:prstGeom prst="rightArrow">
            <a:avLst>
              <a:gd name="adj1" fmla="val 50000"/>
              <a:gd name="adj2" fmla="val 50123"/>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5" name="Flèche vers la droite 14">
            <a:extLst>
              <a:ext uri="{FF2B5EF4-FFF2-40B4-BE49-F238E27FC236}">
                <a16:creationId xmlns:a16="http://schemas.microsoft.com/office/drawing/2014/main" id="{54F27255-1C75-4F43-9F1A-5B24C221A935}"/>
              </a:ext>
            </a:extLst>
          </p:cNvPr>
          <p:cNvSpPr>
            <a:spLocks noChangeAspect="1" noEditPoints="1" noChangeArrowheads="1" noChangeShapeType="1" noTextEdit="1"/>
          </p:cNvSpPr>
          <p:nvPr/>
        </p:nvSpPr>
        <p:spPr bwMode="auto">
          <a:xfrm rot="16200000" flipH="1">
            <a:off x="9253094" y="3134543"/>
            <a:ext cx="627026" cy="234086"/>
          </a:xfrm>
          <a:prstGeom prst="rightArrow">
            <a:avLst>
              <a:gd name="adj1" fmla="val 50000"/>
              <a:gd name="adj2" fmla="val 50004"/>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6" name="Flèche vers la droite 15">
            <a:extLst>
              <a:ext uri="{FF2B5EF4-FFF2-40B4-BE49-F238E27FC236}">
                <a16:creationId xmlns:a16="http://schemas.microsoft.com/office/drawing/2014/main" id="{757598B6-43A2-BD47-A993-5C080A4A4940}"/>
              </a:ext>
            </a:extLst>
          </p:cNvPr>
          <p:cNvSpPr>
            <a:spLocks noChangeAspect="1" noEditPoints="1" noChangeArrowheads="1" noChangeShapeType="1" noTextEdit="1"/>
          </p:cNvSpPr>
          <p:nvPr/>
        </p:nvSpPr>
        <p:spPr bwMode="auto">
          <a:xfrm rot="10800000">
            <a:off x="8062451" y="3955465"/>
            <a:ext cx="816931" cy="303019"/>
          </a:xfrm>
          <a:prstGeom prst="rightArrow">
            <a:avLst>
              <a:gd name="adj1" fmla="val 50000"/>
              <a:gd name="adj2" fmla="val 49972"/>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7" name="Flèche vers la droite 16">
            <a:extLst>
              <a:ext uri="{FF2B5EF4-FFF2-40B4-BE49-F238E27FC236}">
                <a16:creationId xmlns:a16="http://schemas.microsoft.com/office/drawing/2014/main" id="{E3C218F8-C63C-8742-ABB6-1697CC8FD90C}"/>
              </a:ext>
            </a:extLst>
          </p:cNvPr>
          <p:cNvSpPr>
            <a:spLocks noChangeAspect="1" noEditPoints="1" noChangeArrowheads="1" noChangeShapeType="1" noTextEdit="1"/>
          </p:cNvSpPr>
          <p:nvPr/>
        </p:nvSpPr>
        <p:spPr bwMode="auto">
          <a:xfrm rot="10800000" flipV="1">
            <a:off x="4803550" y="3955465"/>
            <a:ext cx="1152748" cy="303019"/>
          </a:xfrm>
          <a:prstGeom prst="rightArrow">
            <a:avLst>
              <a:gd name="adj1" fmla="val 50000"/>
              <a:gd name="adj2" fmla="val 50158"/>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8" name="Flèche vers la droite 17">
            <a:extLst>
              <a:ext uri="{FF2B5EF4-FFF2-40B4-BE49-F238E27FC236}">
                <a16:creationId xmlns:a16="http://schemas.microsoft.com/office/drawing/2014/main" id="{889D4300-57E9-3B43-A723-3C286900E7C8}"/>
              </a:ext>
            </a:extLst>
          </p:cNvPr>
          <p:cNvSpPr>
            <a:spLocks noChangeAspect="1" noEditPoints="1" noChangeArrowheads="1" noChangeShapeType="1" noTextEdit="1"/>
          </p:cNvSpPr>
          <p:nvPr/>
        </p:nvSpPr>
        <p:spPr bwMode="auto">
          <a:xfrm rot="10800000" flipV="1">
            <a:off x="2105194" y="3957114"/>
            <a:ext cx="874877" cy="303019"/>
          </a:xfrm>
          <a:prstGeom prst="rightArrow">
            <a:avLst>
              <a:gd name="adj1" fmla="val 50000"/>
              <a:gd name="adj2" fmla="val 50158"/>
            </a:avLst>
          </a:prstGeom>
          <a:solidFill>
            <a:schemeClr val="accent1">
              <a:lumMod val="100000"/>
              <a:lumOff val="0"/>
            </a:schemeClr>
          </a:solidFill>
          <a:ln w="127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fr-FR"/>
          </a:p>
        </p:txBody>
      </p:sp>
      <p:sp>
        <p:nvSpPr>
          <p:cNvPr id="19" name="ZoneTexte 18">
            <a:extLst>
              <a:ext uri="{FF2B5EF4-FFF2-40B4-BE49-F238E27FC236}">
                <a16:creationId xmlns:a16="http://schemas.microsoft.com/office/drawing/2014/main" id="{4DD9B53C-9F43-1B43-926B-9AD7AF70DF8B}"/>
              </a:ext>
            </a:extLst>
          </p:cNvPr>
          <p:cNvSpPr txBox="1"/>
          <p:nvPr/>
        </p:nvSpPr>
        <p:spPr>
          <a:xfrm>
            <a:off x="468085" y="217715"/>
            <a:ext cx="3230372"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Étapes de conception</a:t>
            </a:r>
          </a:p>
        </p:txBody>
      </p:sp>
      <p:cxnSp>
        <p:nvCxnSpPr>
          <p:cNvPr id="20" name="Connecteur droit 19">
            <a:extLst>
              <a:ext uri="{FF2B5EF4-FFF2-40B4-BE49-F238E27FC236}">
                <a16:creationId xmlns:a16="http://schemas.microsoft.com/office/drawing/2014/main" id="{A220BBAB-41D6-6548-92F6-767CD89B104C}"/>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21" name="Signalisation droite 20">
            <a:extLst>
              <a:ext uri="{FF2B5EF4-FFF2-40B4-BE49-F238E27FC236}">
                <a16:creationId xmlns:a16="http://schemas.microsoft.com/office/drawing/2014/main" id="{19FB3A28-28C0-4E49-B9F6-B27CA8575C8C}"/>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16</a:t>
            </a:r>
          </a:p>
        </p:txBody>
      </p:sp>
    </p:spTree>
    <p:extLst>
      <p:ext uri="{BB962C8B-B14F-4D97-AF65-F5344CB8AC3E}">
        <p14:creationId xmlns:p14="http://schemas.microsoft.com/office/powerpoint/2010/main" val="3546339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0.70"/>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1000" fill="hold"/>
                                        <p:tgtEl>
                                          <p:spTgt spid="14"/>
                                        </p:tgtEl>
                                        <p:attrNameLst>
                                          <p:attrName>ppt_w</p:attrName>
                                        </p:attrNameLst>
                                      </p:cBhvr>
                                      <p:tavLst>
                                        <p:tav tm="0">
                                          <p:val>
                                            <p:strVal val="#ppt_w*0.70"/>
                                          </p:val>
                                        </p:tav>
                                        <p:tav tm="100000">
                                          <p:val>
                                            <p:strVal val="#ppt_w"/>
                                          </p:val>
                                        </p:tav>
                                      </p:tavLst>
                                    </p:anim>
                                    <p:anim calcmode="lin" valueType="num">
                                      <p:cBhvr>
                                        <p:cTn id="37" dur="1000" fill="hold"/>
                                        <p:tgtEl>
                                          <p:spTgt spid="14"/>
                                        </p:tgtEl>
                                        <p:attrNameLst>
                                          <p:attrName>ppt_h</p:attrName>
                                        </p:attrNameLst>
                                      </p:cBhvr>
                                      <p:tavLst>
                                        <p:tav tm="0">
                                          <p:val>
                                            <p:strVal val="#ppt_h"/>
                                          </p:val>
                                        </p:tav>
                                        <p:tav tm="100000">
                                          <p:val>
                                            <p:strVal val="#ppt_h"/>
                                          </p:val>
                                        </p:tav>
                                      </p:tavLst>
                                    </p:anim>
                                    <p:animEffect transition="in" filter="fade">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strVal val="#ppt_w*0.70"/>
                                          </p:val>
                                        </p:tav>
                                        <p:tav tm="100000">
                                          <p:val>
                                            <p:strVal val="#ppt_w"/>
                                          </p:val>
                                        </p:tav>
                                      </p:tavLst>
                                    </p:anim>
                                    <p:anim calcmode="lin" valueType="num">
                                      <p:cBhvr>
                                        <p:cTn id="44" dur="1000" fill="hold"/>
                                        <p:tgtEl>
                                          <p:spTgt spid="9"/>
                                        </p:tgtEl>
                                        <p:attrNameLst>
                                          <p:attrName>ppt_h</p:attrName>
                                        </p:attrNameLst>
                                      </p:cBhvr>
                                      <p:tavLst>
                                        <p:tav tm="0">
                                          <p:val>
                                            <p:strVal val="#ppt_h"/>
                                          </p:val>
                                        </p:tav>
                                        <p:tav tm="100000">
                                          <p:val>
                                            <p:strVal val="#ppt_h"/>
                                          </p:val>
                                        </p:tav>
                                      </p:tavLst>
                                    </p:anim>
                                    <p:animEffect transition="in" filter="fade">
                                      <p:cBhvr>
                                        <p:cTn id="45" dur="1000"/>
                                        <p:tgtEl>
                                          <p:spTgt spid="9"/>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1000" fill="hold"/>
                                        <p:tgtEl>
                                          <p:spTgt spid="15"/>
                                        </p:tgtEl>
                                        <p:attrNameLst>
                                          <p:attrName>ppt_w</p:attrName>
                                        </p:attrNameLst>
                                      </p:cBhvr>
                                      <p:tavLst>
                                        <p:tav tm="0">
                                          <p:val>
                                            <p:strVal val="#ppt_w*0.70"/>
                                          </p:val>
                                        </p:tav>
                                        <p:tav tm="100000">
                                          <p:val>
                                            <p:strVal val="#ppt_w"/>
                                          </p:val>
                                        </p:tav>
                                      </p:tavLst>
                                    </p:anim>
                                    <p:anim calcmode="lin" valueType="num">
                                      <p:cBhvr>
                                        <p:cTn id="49" dur="1000" fill="hold"/>
                                        <p:tgtEl>
                                          <p:spTgt spid="15"/>
                                        </p:tgtEl>
                                        <p:attrNameLst>
                                          <p:attrName>ppt_h</p:attrName>
                                        </p:attrNameLst>
                                      </p:cBhvr>
                                      <p:tavLst>
                                        <p:tav tm="0">
                                          <p:val>
                                            <p:strVal val="#ppt_h"/>
                                          </p:val>
                                        </p:tav>
                                        <p:tav tm="100000">
                                          <p:val>
                                            <p:strVal val="#ppt_h"/>
                                          </p:val>
                                        </p:tav>
                                      </p:tavLst>
                                    </p:anim>
                                    <p:animEffect transition="in" filter="fade">
                                      <p:cBhvr>
                                        <p:cTn id="50" dur="10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55"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strVal val="#ppt_w*0.70"/>
                                          </p:val>
                                        </p:tav>
                                        <p:tav tm="100000">
                                          <p:val>
                                            <p:strVal val="#ppt_w"/>
                                          </p:val>
                                        </p:tav>
                                      </p:tavLst>
                                    </p:anim>
                                    <p:anim calcmode="lin" valueType="num">
                                      <p:cBhvr>
                                        <p:cTn id="56" dur="1000" fill="hold"/>
                                        <p:tgtEl>
                                          <p:spTgt spid="10"/>
                                        </p:tgtEl>
                                        <p:attrNameLst>
                                          <p:attrName>ppt_h</p:attrName>
                                        </p:attrNameLst>
                                      </p:cBhvr>
                                      <p:tavLst>
                                        <p:tav tm="0">
                                          <p:val>
                                            <p:strVal val="#ppt_h"/>
                                          </p:val>
                                        </p:tav>
                                        <p:tav tm="100000">
                                          <p:val>
                                            <p:strVal val="#ppt_h"/>
                                          </p:val>
                                        </p:tav>
                                      </p:tavLst>
                                    </p:anim>
                                    <p:animEffect transition="in" filter="fade">
                                      <p:cBhvr>
                                        <p:cTn id="57" dur="1000"/>
                                        <p:tgtEl>
                                          <p:spTgt spid="10"/>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strVal val="#ppt_w*0.70"/>
                                          </p:val>
                                        </p:tav>
                                        <p:tav tm="100000">
                                          <p:val>
                                            <p:strVal val="#ppt_w"/>
                                          </p:val>
                                        </p:tav>
                                      </p:tavLst>
                                    </p:anim>
                                    <p:anim calcmode="lin" valueType="num">
                                      <p:cBhvr>
                                        <p:cTn id="61" dur="1000" fill="hold"/>
                                        <p:tgtEl>
                                          <p:spTgt spid="16"/>
                                        </p:tgtEl>
                                        <p:attrNameLst>
                                          <p:attrName>ppt_h</p:attrName>
                                        </p:attrNameLst>
                                      </p:cBhvr>
                                      <p:tavLst>
                                        <p:tav tm="0">
                                          <p:val>
                                            <p:strVal val="#ppt_h"/>
                                          </p:val>
                                        </p:tav>
                                        <p:tav tm="100000">
                                          <p:val>
                                            <p:strVal val="#ppt_h"/>
                                          </p:val>
                                        </p:tav>
                                      </p:tavLst>
                                    </p:anim>
                                    <p:animEffect transition="in" filter="fade">
                                      <p:cBhvr>
                                        <p:cTn id="62" dur="10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1000" fill="hold"/>
                                        <p:tgtEl>
                                          <p:spTgt spid="4"/>
                                        </p:tgtEl>
                                        <p:attrNameLst>
                                          <p:attrName>ppt_w</p:attrName>
                                        </p:attrNameLst>
                                      </p:cBhvr>
                                      <p:tavLst>
                                        <p:tav tm="0">
                                          <p:val>
                                            <p:strVal val="#ppt_w*0.70"/>
                                          </p:val>
                                        </p:tav>
                                        <p:tav tm="100000">
                                          <p:val>
                                            <p:strVal val="#ppt_w"/>
                                          </p:val>
                                        </p:tav>
                                      </p:tavLst>
                                    </p:anim>
                                    <p:anim calcmode="lin" valueType="num">
                                      <p:cBhvr>
                                        <p:cTn id="68" dur="1000" fill="hold"/>
                                        <p:tgtEl>
                                          <p:spTgt spid="4"/>
                                        </p:tgtEl>
                                        <p:attrNameLst>
                                          <p:attrName>ppt_h</p:attrName>
                                        </p:attrNameLst>
                                      </p:cBhvr>
                                      <p:tavLst>
                                        <p:tav tm="0">
                                          <p:val>
                                            <p:strVal val="#ppt_h"/>
                                          </p:val>
                                        </p:tav>
                                        <p:tav tm="100000">
                                          <p:val>
                                            <p:strVal val="#ppt_h"/>
                                          </p:val>
                                        </p:tav>
                                      </p:tavLst>
                                    </p:anim>
                                    <p:animEffect transition="in" filter="fade">
                                      <p:cBhvr>
                                        <p:cTn id="69" dur="1000"/>
                                        <p:tgtEl>
                                          <p:spTgt spid="4"/>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1000" fill="hold"/>
                                        <p:tgtEl>
                                          <p:spTgt spid="17"/>
                                        </p:tgtEl>
                                        <p:attrNameLst>
                                          <p:attrName>ppt_w</p:attrName>
                                        </p:attrNameLst>
                                      </p:cBhvr>
                                      <p:tavLst>
                                        <p:tav tm="0">
                                          <p:val>
                                            <p:strVal val="#ppt_w*0.70"/>
                                          </p:val>
                                        </p:tav>
                                        <p:tav tm="100000">
                                          <p:val>
                                            <p:strVal val="#ppt_w"/>
                                          </p:val>
                                        </p:tav>
                                      </p:tavLst>
                                    </p:anim>
                                    <p:anim calcmode="lin" valueType="num">
                                      <p:cBhvr>
                                        <p:cTn id="73" dur="1000" fill="hold"/>
                                        <p:tgtEl>
                                          <p:spTgt spid="17"/>
                                        </p:tgtEl>
                                        <p:attrNameLst>
                                          <p:attrName>ppt_h</p:attrName>
                                        </p:attrNameLst>
                                      </p:cBhvr>
                                      <p:tavLst>
                                        <p:tav tm="0">
                                          <p:val>
                                            <p:strVal val="#ppt_h"/>
                                          </p:val>
                                        </p:tav>
                                        <p:tav tm="100000">
                                          <p:val>
                                            <p:strVal val="#ppt_h"/>
                                          </p:val>
                                        </p:tav>
                                      </p:tavLst>
                                    </p:anim>
                                    <p:animEffect transition="in" filter="fade">
                                      <p:cBhvr>
                                        <p:cTn id="74" dur="10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55"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1000" fill="hold"/>
                                        <p:tgtEl>
                                          <p:spTgt spid="5"/>
                                        </p:tgtEl>
                                        <p:attrNameLst>
                                          <p:attrName>ppt_w</p:attrName>
                                        </p:attrNameLst>
                                      </p:cBhvr>
                                      <p:tavLst>
                                        <p:tav tm="0">
                                          <p:val>
                                            <p:strVal val="#ppt_w*0.70"/>
                                          </p:val>
                                        </p:tav>
                                        <p:tav tm="100000">
                                          <p:val>
                                            <p:strVal val="#ppt_w"/>
                                          </p:val>
                                        </p:tav>
                                      </p:tavLst>
                                    </p:anim>
                                    <p:anim calcmode="lin" valueType="num">
                                      <p:cBhvr>
                                        <p:cTn id="80" dur="1000" fill="hold"/>
                                        <p:tgtEl>
                                          <p:spTgt spid="5"/>
                                        </p:tgtEl>
                                        <p:attrNameLst>
                                          <p:attrName>ppt_h</p:attrName>
                                        </p:attrNameLst>
                                      </p:cBhvr>
                                      <p:tavLst>
                                        <p:tav tm="0">
                                          <p:val>
                                            <p:strVal val="#ppt_h"/>
                                          </p:val>
                                        </p:tav>
                                        <p:tav tm="100000">
                                          <p:val>
                                            <p:strVal val="#ppt_h"/>
                                          </p:val>
                                        </p:tav>
                                      </p:tavLst>
                                    </p:anim>
                                    <p:animEffect transition="in" filter="fade">
                                      <p:cBhvr>
                                        <p:cTn id="81" dur="1000"/>
                                        <p:tgtEl>
                                          <p:spTgt spid="5"/>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1000" fill="hold"/>
                                        <p:tgtEl>
                                          <p:spTgt spid="18"/>
                                        </p:tgtEl>
                                        <p:attrNameLst>
                                          <p:attrName>ppt_w</p:attrName>
                                        </p:attrNameLst>
                                      </p:cBhvr>
                                      <p:tavLst>
                                        <p:tav tm="0">
                                          <p:val>
                                            <p:strVal val="#ppt_w*0.70"/>
                                          </p:val>
                                        </p:tav>
                                        <p:tav tm="100000">
                                          <p:val>
                                            <p:strVal val="#ppt_w"/>
                                          </p:val>
                                        </p:tav>
                                      </p:tavLst>
                                    </p:anim>
                                    <p:anim calcmode="lin" valueType="num">
                                      <p:cBhvr>
                                        <p:cTn id="85" dur="1000" fill="hold"/>
                                        <p:tgtEl>
                                          <p:spTgt spid="18"/>
                                        </p:tgtEl>
                                        <p:attrNameLst>
                                          <p:attrName>ppt_h</p:attrName>
                                        </p:attrNameLst>
                                      </p:cBhvr>
                                      <p:tavLst>
                                        <p:tav tm="0">
                                          <p:val>
                                            <p:strVal val="#ppt_h"/>
                                          </p:val>
                                        </p:tav>
                                        <p:tav tm="100000">
                                          <p:val>
                                            <p:strVal val="#ppt_h"/>
                                          </p:val>
                                        </p:tav>
                                      </p:tavLst>
                                    </p:anim>
                                    <p:animEffect transition="in" filter="fade">
                                      <p:cBhvr>
                                        <p:cTn id="86" dur="1000"/>
                                        <p:tgtEl>
                                          <p:spTgt spid="18"/>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94DFB2-8B40-4644-B74E-CF49D43FB255}"/>
              </a:ext>
            </a:extLst>
          </p:cNvPr>
          <p:cNvSpPr/>
          <p:nvPr/>
        </p:nvSpPr>
        <p:spPr>
          <a:xfrm>
            <a:off x="2960196" y="2347903"/>
            <a:ext cx="5740674" cy="1015663"/>
          </a:xfrm>
          <a:prstGeom prst="rect">
            <a:avLst/>
          </a:prstGeom>
          <a:noFill/>
        </p:spPr>
        <p:txBody>
          <a:bodyPr wrap="none" lIns="91440" tIns="45720" rIns="91440" bIns="45720">
            <a:spAutoFit/>
          </a:bodyPr>
          <a:lstStyle/>
          <a:p>
            <a:pPr algn="ctr"/>
            <a:r>
              <a:rPr lang="fr-FR" sz="60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Expérimentation</a:t>
            </a:r>
            <a:endPar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ignalisation droite 2">
            <a:extLst>
              <a:ext uri="{FF2B5EF4-FFF2-40B4-BE49-F238E27FC236}">
                <a16:creationId xmlns:a16="http://schemas.microsoft.com/office/drawing/2014/main" id="{A48E37DA-0571-AC44-8477-E13BF0720E7D}"/>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17</a:t>
            </a:r>
          </a:p>
        </p:txBody>
      </p:sp>
    </p:spTree>
    <p:extLst>
      <p:ext uri="{BB962C8B-B14F-4D97-AF65-F5344CB8AC3E}">
        <p14:creationId xmlns:p14="http://schemas.microsoft.com/office/powerpoint/2010/main" val="2295274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B0AB64E-0AB9-4247-9A5E-A079F050084F}"/>
              </a:ext>
            </a:extLst>
          </p:cNvPr>
          <p:cNvSpPr txBox="1"/>
          <p:nvPr/>
        </p:nvSpPr>
        <p:spPr>
          <a:xfrm>
            <a:off x="441191" y="217715"/>
            <a:ext cx="3711272"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Importation des données</a:t>
            </a:r>
          </a:p>
        </p:txBody>
      </p:sp>
      <p:cxnSp>
        <p:nvCxnSpPr>
          <p:cNvPr id="5" name="Connecteur droit 4">
            <a:extLst>
              <a:ext uri="{FF2B5EF4-FFF2-40B4-BE49-F238E27FC236}">
                <a16:creationId xmlns:a16="http://schemas.microsoft.com/office/drawing/2014/main" id="{240DF6C4-0C2F-7141-97F0-585CC0CFC759}"/>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pic>
        <p:nvPicPr>
          <p:cNvPr id="6" name="Image 5">
            <a:extLst>
              <a:ext uri="{FF2B5EF4-FFF2-40B4-BE49-F238E27FC236}">
                <a16:creationId xmlns:a16="http://schemas.microsoft.com/office/drawing/2014/main" id="{93EBCD22-8C80-5547-B22C-59062EB08A3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93774" y="1049002"/>
            <a:ext cx="8052249" cy="5522127"/>
          </a:xfrm>
          <a:prstGeom prst="rect">
            <a:avLst/>
          </a:prstGeom>
        </p:spPr>
      </p:pic>
      <p:pic>
        <p:nvPicPr>
          <p:cNvPr id="7" name="Image 6">
            <a:extLst>
              <a:ext uri="{FF2B5EF4-FFF2-40B4-BE49-F238E27FC236}">
                <a16:creationId xmlns:a16="http://schemas.microsoft.com/office/drawing/2014/main" id="{CF33CFD7-75ED-C640-8A04-04F838AA370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593773" y="1049001"/>
            <a:ext cx="8052250" cy="5522128"/>
          </a:xfrm>
          <a:prstGeom prst="rect">
            <a:avLst/>
          </a:prstGeom>
        </p:spPr>
      </p:pic>
      <p:sp>
        <p:nvSpPr>
          <p:cNvPr id="8" name="Signalisation droite 7">
            <a:extLst>
              <a:ext uri="{FF2B5EF4-FFF2-40B4-BE49-F238E27FC236}">
                <a16:creationId xmlns:a16="http://schemas.microsoft.com/office/drawing/2014/main" id="{C6DDEA7B-CE8F-2544-B807-1BB3E01020E9}"/>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18</a:t>
            </a:r>
          </a:p>
        </p:txBody>
      </p:sp>
    </p:spTree>
    <p:extLst>
      <p:ext uri="{BB962C8B-B14F-4D97-AF65-F5344CB8AC3E}">
        <p14:creationId xmlns:p14="http://schemas.microsoft.com/office/powerpoint/2010/main" val="1966942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Line 2"/>
          <p:cNvSpPr>
            <a:spLocks noChangeShapeType="1"/>
          </p:cNvSpPr>
          <p:nvPr/>
        </p:nvSpPr>
        <p:spPr bwMode="auto">
          <a:xfrm flipV="1">
            <a:off x="3914800" y="2676376"/>
            <a:ext cx="381000" cy="381000"/>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Line 5"/>
          <p:cNvSpPr>
            <a:spLocks noChangeShapeType="1"/>
          </p:cNvSpPr>
          <p:nvPr/>
        </p:nvSpPr>
        <p:spPr bwMode="auto">
          <a:xfrm>
            <a:off x="3729318" y="4767490"/>
            <a:ext cx="953655" cy="731548"/>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Line 6"/>
          <p:cNvSpPr>
            <a:spLocks noChangeShapeType="1"/>
          </p:cNvSpPr>
          <p:nvPr/>
        </p:nvSpPr>
        <p:spPr bwMode="auto">
          <a:xfrm flipV="1">
            <a:off x="4162450" y="3437712"/>
            <a:ext cx="685800" cy="0"/>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Line 7"/>
          <p:cNvSpPr>
            <a:spLocks noChangeShapeType="1"/>
          </p:cNvSpPr>
          <p:nvPr/>
        </p:nvSpPr>
        <p:spPr bwMode="auto">
          <a:xfrm>
            <a:off x="4232300" y="4127229"/>
            <a:ext cx="609600" cy="0"/>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Line 8"/>
          <p:cNvSpPr>
            <a:spLocks noChangeShapeType="1"/>
          </p:cNvSpPr>
          <p:nvPr/>
        </p:nvSpPr>
        <p:spPr bwMode="auto">
          <a:xfrm>
            <a:off x="3984651" y="4535624"/>
            <a:ext cx="869949" cy="277501"/>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AutoShape 20"/>
          <p:cNvSpPr>
            <a:spLocks noChangeArrowheads="1"/>
          </p:cNvSpPr>
          <p:nvPr/>
        </p:nvSpPr>
        <p:spPr bwMode="gray">
          <a:xfrm>
            <a:off x="4876800" y="2465288"/>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23" name="Rectangle 21"/>
          <p:cNvSpPr>
            <a:spLocks noChangeArrowheads="1"/>
          </p:cNvSpPr>
          <p:nvPr/>
        </p:nvSpPr>
        <p:spPr bwMode="auto">
          <a:xfrm>
            <a:off x="6133271" y="2563623"/>
            <a:ext cx="2732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000" dirty="0"/>
              <a:t>Classification multi-label</a:t>
            </a:r>
          </a:p>
        </p:txBody>
      </p:sp>
      <p:sp>
        <p:nvSpPr>
          <p:cNvPr id="24" name="AutoShape 22"/>
          <p:cNvSpPr>
            <a:spLocks noChangeArrowheads="1"/>
          </p:cNvSpPr>
          <p:nvPr/>
        </p:nvSpPr>
        <p:spPr bwMode="gray">
          <a:xfrm>
            <a:off x="4841900" y="3196412"/>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25" name="Rectangle 23"/>
          <p:cNvSpPr>
            <a:spLocks noChangeArrowheads="1"/>
          </p:cNvSpPr>
          <p:nvPr/>
        </p:nvSpPr>
        <p:spPr bwMode="auto">
          <a:xfrm>
            <a:off x="6098777" y="3250115"/>
            <a:ext cx="3845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000" dirty="0"/>
              <a:t>Représentation vectorielle du texte</a:t>
            </a:r>
          </a:p>
        </p:txBody>
      </p:sp>
      <p:sp>
        <p:nvSpPr>
          <p:cNvPr id="26" name="AutoShape 24"/>
          <p:cNvSpPr>
            <a:spLocks noChangeArrowheads="1"/>
          </p:cNvSpPr>
          <p:nvPr/>
        </p:nvSpPr>
        <p:spPr bwMode="gray">
          <a:xfrm>
            <a:off x="4818972" y="3877779"/>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27" name="Rectangle 25"/>
          <p:cNvSpPr>
            <a:spLocks noChangeArrowheads="1"/>
          </p:cNvSpPr>
          <p:nvPr/>
        </p:nvSpPr>
        <p:spPr bwMode="auto">
          <a:xfrm>
            <a:off x="6092021" y="3963853"/>
            <a:ext cx="2386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000" dirty="0"/>
              <a:t>Régression logistique</a:t>
            </a:r>
          </a:p>
        </p:txBody>
      </p:sp>
      <p:sp>
        <p:nvSpPr>
          <p:cNvPr id="28" name="Oval 26"/>
          <p:cNvSpPr>
            <a:spLocks noChangeArrowheads="1"/>
          </p:cNvSpPr>
          <p:nvPr/>
        </p:nvSpPr>
        <p:spPr bwMode="gray">
          <a:xfrm>
            <a:off x="4787900" y="2582763"/>
            <a:ext cx="228600" cy="228600"/>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29" name="Oval 27"/>
          <p:cNvSpPr>
            <a:spLocks noChangeArrowheads="1"/>
          </p:cNvSpPr>
          <p:nvPr/>
        </p:nvSpPr>
        <p:spPr bwMode="gray">
          <a:xfrm>
            <a:off x="4765700" y="3329762"/>
            <a:ext cx="22860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30" name="Oval 28"/>
          <p:cNvSpPr>
            <a:spLocks noChangeArrowheads="1"/>
          </p:cNvSpPr>
          <p:nvPr/>
        </p:nvSpPr>
        <p:spPr bwMode="gray">
          <a:xfrm>
            <a:off x="4759350" y="4012929"/>
            <a:ext cx="228600" cy="228600"/>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31" name="AutoShape 29"/>
          <p:cNvSpPr>
            <a:spLocks noChangeArrowheads="1"/>
          </p:cNvSpPr>
          <p:nvPr/>
        </p:nvSpPr>
        <p:spPr bwMode="gray">
          <a:xfrm>
            <a:off x="4848250" y="4598813"/>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32" name="Rectangle 30"/>
          <p:cNvSpPr>
            <a:spLocks noChangeArrowheads="1"/>
          </p:cNvSpPr>
          <p:nvPr/>
        </p:nvSpPr>
        <p:spPr bwMode="auto">
          <a:xfrm>
            <a:off x="6104721" y="4643233"/>
            <a:ext cx="1376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sz="2000" dirty="0"/>
              <a:t>Conception</a:t>
            </a:r>
          </a:p>
        </p:txBody>
      </p:sp>
      <p:sp>
        <p:nvSpPr>
          <p:cNvPr id="33" name="Oval 31"/>
          <p:cNvSpPr>
            <a:spLocks noChangeArrowheads="1"/>
          </p:cNvSpPr>
          <p:nvPr/>
        </p:nvSpPr>
        <p:spPr bwMode="gray">
          <a:xfrm>
            <a:off x="4759350" y="4736925"/>
            <a:ext cx="228600" cy="228600"/>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34" name="AutoShape 32"/>
          <p:cNvSpPr>
            <a:spLocks noChangeArrowheads="1"/>
          </p:cNvSpPr>
          <p:nvPr/>
        </p:nvSpPr>
        <p:spPr bwMode="gray">
          <a:xfrm>
            <a:off x="4918227" y="5309535"/>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35" name="Rectangle 33"/>
          <p:cNvSpPr>
            <a:spLocks noChangeArrowheads="1"/>
          </p:cNvSpPr>
          <p:nvPr/>
        </p:nvSpPr>
        <p:spPr bwMode="auto">
          <a:xfrm>
            <a:off x="6138710" y="5282693"/>
            <a:ext cx="19176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000" dirty="0"/>
              <a:t>Expérimentation</a:t>
            </a:r>
          </a:p>
        </p:txBody>
      </p:sp>
      <p:sp>
        <p:nvSpPr>
          <p:cNvPr id="36" name="Oval 34"/>
          <p:cNvSpPr>
            <a:spLocks noChangeArrowheads="1"/>
          </p:cNvSpPr>
          <p:nvPr/>
        </p:nvSpPr>
        <p:spPr bwMode="gray">
          <a:xfrm>
            <a:off x="4686300" y="5454203"/>
            <a:ext cx="22860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grpSp>
        <p:nvGrpSpPr>
          <p:cNvPr id="47" name="Groupe 46"/>
          <p:cNvGrpSpPr/>
          <p:nvPr/>
        </p:nvGrpSpPr>
        <p:grpSpPr>
          <a:xfrm>
            <a:off x="4787900" y="1052736"/>
            <a:ext cx="5194300" cy="488950"/>
            <a:chOff x="3263900" y="1052736"/>
            <a:chExt cx="5194300" cy="488950"/>
          </a:xfrm>
        </p:grpSpPr>
        <p:sp>
          <p:nvSpPr>
            <p:cNvPr id="37" name="AutoShape 29"/>
            <p:cNvSpPr>
              <a:spLocks noChangeArrowheads="1"/>
            </p:cNvSpPr>
            <p:nvPr/>
          </p:nvSpPr>
          <p:spPr bwMode="gray">
            <a:xfrm>
              <a:off x="3352800" y="1052736"/>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r>
                <a:rPr lang="fr-FR" sz="2000" dirty="0"/>
                <a:t> Introduction </a:t>
              </a:r>
            </a:p>
          </p:txBody>
        </p:sp>
        <p:sp>
          <p:nvSpPr>
            <p:cNvPr id="38" name="Oval 31"/>
            <p:cNvSpPr>
              <a:spLocks noChangeArrowheads="1"/>
            </p:cNvSpPr>
            <p:nvPr/>
          </p:nvSpPr>
          <p:spPr bwMode="gray">
            <a:xfrm>
              <a:off x="3263900" y="1190848"/>
              <a:ext cx="228600" cy="228600"/>
            </a:xfrm>
            <a:prstGeom prst="ellipse">
              <a:avLst/>
            </a:prstGeom>
            <a:solidFill>
              <a:schemeClr val="accent4">
                <a:lumMod val="40000"/>
                <a:lumOff val="60000"/>
              </a:schemeClr>
            </a:soli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grpSp>
      <p:sp>
        <p:nvSpPr>
          <p:cNvPr id="39" name="AutoShape 32"/>
          <p:cNvSpPr>
            <a:spLocks noChangeArrowheads="1"/>
          </p:cNvSpPr>
          <p:nvPr/>
        </p:nvSpPr>
        <p:spPr bwMode="gray">
          <a:xfrm>
            <a:off x="4946650" y="6015942"/>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r>
              <a:rPr lang="fr-FR" sz="2000" dirty="0"/>
              <a:t>  Conclusion et perspectives</a:t>
            </a:r>
          </a:p>
        </p:txBody>
      </p:sp>
      <p:sp>
        <p:nvSpPr>
          <p:cNvPr id="40" name="Oval 34"/>
          <p:cNvSpPr>
            <a:spLocks noChangeArrowheads="1"/>
          </p:cNvSpPr>
          <p:nvPr/>
        </p:nvSpPr>
        <p:spPr bwMode="gray">
          <a:xfrm>
            <a:off x="4768850" y="6178104"/>
            <a:ext cx="228600" cy="228600"/>
          </a:xfrm>
          <a:prstGeom prst="ellipse">
            <a:avLst/>
          </a:prstGeom>
          <a:solidFill>
            <a:srgbClr val="00B050"/>
          </a:soli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42" name="Line 3"/>
          <p:cNvSpPr>
            <a:spLocks noChangeShapeType="1"/>
          </p:cNvSpPr>
          <p:nvPr/>
        </p:nvSpPr>
        <p:spPr bwMode="auto">
          <a:xfrm>
            <a:off x="3331990" y="4985310"/>
            <a:ext cx="1486981" cy="1221356"/>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5" name="Line 4"/>
          <p:cNvSpPr>
            <a:spLocks noChangeShapeType="1"/>
          </p:cNvSpPr>
          <p:nvPr/>
        </p:nvSpPr>
        <p:spPr bwMode="auto">
          <a:xfrm>
            <a:off x="4295801" y="2661716"/>
            <a:ext cx="463549" cy="35620"/>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60" name="Group 10">
            <a:extLst>
              <a:ext uri="{FF2B5EF4-FFF2-40B4-BE49-F238E27FC236}">
                <a16:creationId xmlns:a16="http://schemas.microsoft.com/office/drawing/2014/main" id="{E887823C-97EA-0149-9041-C19A9010A9B5}"/>
              </a:ext>
            </a:extLst>
          </p:cNvPr>
          <p:cNvGrpSpPr>
            <a:grpSpLocks/>
          </p:cNvGrpSpPr>
          <p:nvPr/>
        </p:nvGrpSpPr>
        <p:grpSpPr bwMode="auto">
          <a:xfrm>
            <a:off x="1635150" y="2246165"/>
            <a:ext cx="2673351" cy="2671764"/>
            <a:chOff x="140" y="1419"/>
            <a:chExt cx="1684" cy="1683"/>
          </a:xfrm>
        </p:grpSpPr>
        <p:sp>
          <p:nvSpPr>
            <p:cNvPr id="61" name="Oval 11">
              <a:extLst>
                <a:ext uri="{FF2B5EF4-FFF2-40B4-BE49-F238E27FC236}">
                  <a16:creationId xmlns:a16="http://schemas.microsoft.com/office/drawing/2014/main" id="{864426E2-6C9D-FD48-A734-AA20C3D7B101}"/>
                </a:ext>
              </a:extLst>
            </p:cNvPr>
            <p:cNvSpPr>
              <a:spLocks noChangeArrowheads="1"/>
            </p:cNvSpPr>
            <p:nvPr/>
          </p:nvSpPr>
          <p:spPr bwMode="gray">
            <a:xfrm>
              <a:off x="140" y="1419"/>
              <a:ext cx="1684" cy="168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fr-FR"/>
            </a:p>
          </p:txBody>
        </p:sp>
        <p:sp>
          <p:nvSpPr>
            <p:cNvPr id="62" name="Oval 12">
              <a:extLst>
                <a:ext uri="{FF2B5EF4-FFF2-40B4-BE49-F238E27FC236}">
                  <a16:creationId xmlns:a16="http://schemas.microsoft.com/office/drawing/2014/main" id="{5CF44EC3-C393-8A4E-9E0C-AC9228A776A4}"/>
                </a:ext>
              </a:extLst>
            </p:cNvPr>
            <p:cNvSpPr>
              <a:spLocks noChangeArrowheads="1"/>
            </p:cNvSpPr>
            <p:nvPr/>
          </p:nvSpPr>
          <p:spPr bwMode="gray">
            <a:xfrm>
              <a:off x="251" y="1528"/>
              <a:ext cx="1461" cy="146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a:p>
          </p:txBody>
        </p:sp>
        <p:sp>
          <p:nvSpPr>
            <p:cNvPr id="63" name="Oval 13">
              <a:extLst>
                <a:ext uri="{FF2B5EF4-FFF2-40B4-BE49-F238E27FC236}">
                  <a16:creationId xmlns:a16="http://schemas.microsoft.com/office/drawing/2014/main" id="{668CD1A2-3C8D-604F-91E3-5D9DCD0FB0D0}"/>
                </a:ext>
              </a:extLst>
            </p:cNvPr>
            <p:cNvSpPr>
              <a:spLocks noChangeArrowheads="1"/>
            </p:cNvSpPr>
            <p:nvPr/>
          </p:nvSpPr>
          <p:spPr bwMode="gray">
            <a:xfrm>
              <a:off x="258" y="1536"/>
              <a:ext cx="1461" cy="1462"/>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a:p>
          </p:txBody>
        </p:sp>
        <p:sp>
          <p:nvSpPr>
            <p:cNvPr id="64" name="Oval 14">
              <a:extLst>
                <a:ext uri="{FF2B5EF4-FFF2-40B4-BE49-F238E27FC236}">
                  <a16:creationId xmlns:a16="http://schemas.microsoft.com/office/drawing/2014/main" id="{4548BDF6-3FD4-B743-9162-C7731CBB5F75}"/>
                </a:ext>
              </a:extLst>
            </p:cNvPr>
            <p:cNvSpPr>
              <a:spLocks noChangeArrowheads="1"/>
            </p:cNvSpPr>
            <p:nvPr/>
          </p:nvSpPr>
          <p:spPr bwMode="gray">
            <a:xfrm>
              <a:off x="323" y="1602"/>
              <a:ext cx="1317" cy="1316"/>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a:p>
          </p:txBody>
        </p:sp>
        <p:sp>
          <p:nvSpPr>
            <p:cNvPr id="65" name="Oval 15">
              <a:extLst>
                <a:ext uri="{FF2B5EF4-FFF2-40B4-BE49-F238E27FC236}">
                  <a16:creationId xmlns:a16="http://schemas.microsoft.com/office/drawing/2014/main" id="{751DB128-4225-F44C-B874-13342EDF5EA7}"/>
                </a:ext>
              </a:extLst>
            </p:cNvPr>
            <p:cNvSpPr>
              <a:spLocks noChangeArrowheads="1"/>
            </p:cNvSpPr>
            <p:nvPr/>
          </p:nvSpPr>
          <p:spPr bwMode="gray">
            <a:xfrm>
              <a:off x="344" y="1623"/>
              <a:ext cx="1276" cy="127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66" name="Oval 16">
              <a:extLst>
                <a:ext uri="{FF2B5EF4-FFF2-40B4-BE49-F238E27FC236}">
                  <a16:creationId xmlns:a16="http://schemas.microsoft.com/office/drawing/2014/main" id="{BC05207C-0AB5-D24F-9CE1-42D9266209C1}"/>
                </a:ext>
              </a:extLst>
            </p:cNvPr>
            <p:cNvSpPr>
              <a:spLocks noChangeArrowheads="1"/>
            </p:cNvSpPr>
            <p:nvPr/>
          </p:nvSpPr>
          <p:spPr bwMode="gray">
            <a:xfrm>
              <a:off x="360" y="1630"/>
              <a:ext cx="1246" cy="1246"/>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67" name="Oval 17">
              <a:extLst>
                <a:ext uri="{FF2B5EF4-FFF2-40B4-BE49-F238E27FC236}">
                  <a16:creationId xmlns:a16="http://schemas.microsoft.com/office/drawing/2014/main" id="{5EAB439E-A694-E846-85B2-983BBA79BB81}"/>
                </a:ext>
              </a:extLst>
            </p:cNvPr>
            <p:cNvSpPr>
              <a:spLocks noChangeArrowheads="1"/>
            </p:cNvSpPr>
            <p:nvPr/>
          </p:nvSpPr>
          <p:spPr bwMode="gray">
            <a:xfrm>
              <a:off x="374" y="1642"/>
              <a:ext cx="1184" cy="116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68" name="Oval 18">
              <a:extLst>
                <a:ext uri="{FF2B5EF4-FFF2-40B4-BE49-F238E27FC236}">
                  <a16:creationId xmlns:a16="http://schemas.microsoft.com/office/drawing/2014/main" id="{378EE216-7A77-4444-B69F-2F9162A1DE58}"/>
                </a:ext>
              </a:extLst>
            </p:cNvPr>
            <p:cNvSpPr>
              <a:spLocks noChangeArrowheads="1"/>
            </p:cNvSpPr>
            <p:nvPr/>
          </p:nvSpPr>
          <p:spPr bwMode="gray">
            <a:xfrm rot="16200000">
              <a:off x="305" y="1782"/>
              <a:ext cx="1064" cy="94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r>
                <a:rPr lang="fr-FR" sz="4400" dirty="0">
                  <a:latin typeface="Times New Roman" panose="02020603050405020304" pitchFamily="18" charset="0"/>
                  <a:cs typeface="Times New Roman" panose="02020603050405020304" pitchFamily="18" charset="0"/>
                </a:rPr>
                <a:t>PLAN</a:t>
              </a:r>
            </a:p>
          </p:txBody>
        </p:sp>
      </p:grpSp>
      <p:sp>
        <p:nvSpPr>
          <p:cNvPr id="2" name="Signalisation droite 1">
            <a:extLst>
              <a:ext uri="{FF2B5EF4-FFF2-40B4-BE49-F238E27FC236}">
                <a16:creationId xmlns:a16="http://schemas.microsoft.com/office/drawing/2014/main" id="{96FBBA43-F045-D945-A69F-ED61B71C54C9}"/>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a:t>
            </a:r>
          </a:p>
        </p:txBody>
      </p:sp>
      <p:sp>
        <p:nvSpPr>
          <p:cNvPr id="48" name="Line 2">
            <a:extLst>
              <a:ext uri="{FF2B5EF4-FFF2-40B4-BE49-F238E27FC236}">
                <a16:creationId xmlns:a16="http://schemas.microsoft.com/office/drawing/2014/main" id="{164D4A58-5049-484A-8BDC-51041571CA14}"/>
              </a:ext>
            </a:extLst>
          </p:cNvPr>
          <p:cNvSpPr>
            <a:spLocks noChangeShapeType="1"/>
          </p:cNvSpPr>
          <p:nvPr/>
        </p:nvSpPr>
        <p:spPr bwMode="auto">
          <a:xfrm flipV="1">
            <a:off x="3792071" y="1906038"/>
            <a:ext cx="503729" cy="589336"/>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 name="AutoShape 20">
            <a:extLst>
              <a:ext uri="{FF2B5EF4-FFF2-40B4-BE49-F238E27FC236}">
                <a16:creationId xmlns:a16="http://schemas.microsoft.com/office/drawing/2014/main" id="{E5F4BC23-E44D-6346-836B-57E823C7254D}"/>
              </a:ext>
            </a:extLst>
          </p:cNvPr>
          <p:cNvSpPr>
            <a:spLocks noChangeArrowheads="1"/>
          </p:cNvSpPr>
          <p:nvPr/>
        </p:nvSpPr>
        <p:spPr bwMode="gray">
          <a:xfrm>
            <a:off x="4876800" y="169495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50" name="Rectangle 21">
            <a:extLst>
              <a:ext uri="{FF2B5EF4-FFF2-40B4-BE49-F238E27FC236}">
                <a16:creationId xmlns:a16="http://schemas.microsoft.com/office/drawing/2014/main" id="{30F44C18-A1F1-FD48-98A6-291F6A5EFEF4}"/>
              </a:ext>
            </a:extLst>
          </p:cNvPr>
          <p:cNvSpPr>
            <a:spLocks noChangeArrowheads="1"/>
          </p:cNvSpPr>
          <p:nvPr/>
        </p:nvSpPr>
        <p:spPr bwMode="auto">
          <a:xfrm>
            <a:off x="6133271" y="1793285"/>
            <a:ext cx="2732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sz="2000" dirty="0"/>
              <a:t>Problématique</a:t>
            </a:r>
          </a:p>
        </p:txBody>
      </p:sp>
      <p:sp>
        <p:nvSpPr>
          <p:cNvPr id="51" name="Oval 26">
            <a:extLst>
              <a:ext uri="{FF2B5EF4-FFF2-40B4-BE49-F238E27FC236}">
                <a16:creationId xmlns:a16="http://schemas.microsoft.com/office/drawing/2014/main" id="{3933CC7F-7999-B840-839E-0AD673B86448}"/>
              </a:ext>
            </a:extLst>
          </p:cNvPr>
          <p:cNvSpPr>
            <a:spLocks noChangeArrowheads="1"/>
          </p:cNvSpPr>
          <p:nvPr/>
        </p:nvSpPr>
        <p:spPr bwMode="gray">
          <a:xfrm>
            <a:off x="4787900" y="1812425"/>
            <a:ext cx="228600" cy="228600"/>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52" name="Line 4">
            <a:extLst>
              <a:ext uri="{FF2B5EF4-FFF2-40B4-BE49-F238E27FC236}">
                <a16:creationId xmlns:a16="http://schemas.microsoft.com/office/drawing/2014/main" id="{1CEF2A33-C397-9D47-8160-11A8DB5A4B74}"/>
              </a:ext>
            </a:extLst>
          </p:cNvPr>
          <p:cNvSpPr>
            <a:spLocks noChangeShapeType="1"/>
          </p:cNvSpPr>
          <p:nvPr/>
        </p:nvSpPr>
        <p:spPr bwMode="auto">
          <a:xfrm>
            <a:off x="4295801" y="1891378"/>
            <a:ext cx="463549" cy="35620"/>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3" name="Line 2">
            <a:extLst>
              <a:ext uri="{FF2B5EF4-FFF2-40B4-BE49-F238E27FC236}">
                <a16:creationId xmlns:a16="http://schemas.microsoft.com/office/drawing/2014/main" id="{6C901133-24EC-9344-B6F8-F362590E51D7}"/>
              </a:ext>
            </a:extLst>
          </p:cNvPr>
          <p:cNvSpPr>
            <a:spLocks noChangeShapeType="1"/>
          </p:cNvSpPr>
          <p:nvPr/>
        </p:nvSpPr>
        <p:spPr bwMode="auto">
          <a:xfrm flipV="1">
            <a:off x="3424518" y="1278602"/>
            <a:ext cx="883983" cy="1032652"/>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4" name="Line 4">
            <a:extLst>
              <a:ext uri="{FF2B5EF4-FFF2-40B4-BE49-F238E27FC236}">
                <a16:creationId xmlns:a16="http://schemas.microsoft.com/office/drawing/2014/main" id="{64A5E22B-F9F1-A347-9D43-181F1A1C7535}"/>
              </a:ext>
            </a:extLst>
          </p:cNvPr>
          <p:cNvSpPr>
            <a:spLocks noChangeShapeType="1"/>
          </p:cNvSpPr>
          <p:nvPr/>
        </p:nvSpPr>
        <p:spPr bwMode="auto">
          <a:xfrm>
            <a:off x="4308502" y="1263942"/>
            <a:ext cx="463549" cy="35620"/>
          </a:xfrm>
          <a:prstGeom prst="line">
            <a:avLst/>
          </a:prstGeom>
          <a:noFill/>
          <a:ln w="12700" cap="rnd">
            <a:solidFill>
              <a:srgbClr val="00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4173772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anim calcmode="lin" valueType="num">
                                      <p:cBhvr>
                                        <p:cTn id="9" dur="1000" fill="hold"/>
                                        <p:tgtEl>
                                          <p:spTgt spid="60"/>
                                        </p:tgtEl>
                                        <p:attrNameLst>
                                          <p:attrName>style.rotation</p:attrName>
                                        </p:attrNameLst>
                                      </p:cBhvr>
                                      <p:tavLst>
                                        <p:tav tm="0">
                                          <p:val>
                                            <p:fltVal val="90"/>
                                          </p:val>
                                        </p:tav>
                                        <p:tav tm="100000">
                                          <p:val>
                                            <p:fltVal val="0"/>
                                          </p:val>
                                        </p:tav>
                                      </p:tavLst>
                                    </p:anim>
                                    <p:animEffect transition="in" filter="fade">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anim calcmode="lin" valueType="num">
                                      <p:cBhvr>
                                        <p:cTn id="16" dur="1000" fill="hold"/>
                                        <p:tgtEl>
                                          <p:spTgt spid="47"/>
                                        </p:tgtEl>
                                        <p:attrNameLst>
                                          <p:attrName>ppt_x</p:attrName>
                                        </p:attrNameLst>
                                      </p:cBhvr>
                                      <p:tavLst>
                                        <p:tav tm="0">
                                          <p:val>
                                            <p:strVal val="#ppt_x"/>
                                          </p:val>
                                        </p:tav>
                                        <p:tav tm="100000">
                                          <p:val>
                                            <p:strVal val="#ppt_x"/>
                                          </p:val>
                                        </p:tav>
                                      </p:tavLst>
                                    </p:anim>
                                    <p:anim calcmode="lin" valueType="num">
                                      <p:cBhvr>
                                        <p:cTn id="17" dur="1000" fill="hold"/>
                                        <p:tgtEl>
                                          <p:spTgt spid="4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1000" fill="hold"/>
                                        <p:tgtEl>
                                          <p:spTgt spid="5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1000"/>
                                        <p:tgtEl>
                                          <p:spTgt spid="54"/>
                                        </p:tgtEl>
                                      </p:cBhvr>
                                    </p:animEffect>
                                    <p:anim calcmode="lin" valueType="num">
                                      <p:cBhvr>
                                        <p:cTn id="26" dur="1000" fill="hold"/>
                                        <p:tgtEl>
                                          <p:spTgt spid="54"/>
                                        </p:tgtEl>
                                        <p:attrNameLst>
                                          <p:attrName>ppt_x</p:attrName>
                                        </p:attrNameLst>
                                      </p:cBhvr>
                                      <p:tavLst>
                                        <p:tav tm="0">
                                          <p:val>
                                            <p:strVal val="#ppt_x"/>
                                          </p:val>
                                        </p:tav>
                                        <p:tav tm="100000">
                                          <p:val>
                                            <p:strVal val="#ppt_x"/>
                                          </p:val>
                                        </p:tav>
                                      </p:tavLst>
                                    </p:anim>
                                    <p:anim calcmode="lin" valueType="num">
                                      <p:cBhvr>
                                        <p:cTn id="2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1000"/>
                                        <p:tgtEl>
                                          <p:spTgt spid="51"/>
                                        </p:tgtEl>
                                      </p:cBhvr>
                                    </p:animEffect>
                                    <p:anim calcmode="lin" valueType="num">
                                      <p:cBhvr>
                                        <p:cTn id="43" dur="1000" fill="hold"/>
                                        <p:tgtEl>
                                          <p:spTgt spid="51"/>
                                        </p:tgtEl>
                                        <p:attrNameLst>
                                          <p:attrName>ppt_x</p:attrName>
                                        </p:attrNameLst>
                                      </p:cBhvr>
                                      <p:tavLst>
                                        <p:tav tm="0">
                                          <p:val>
                                            <p:strVal val="#ppt_x"/>
                                          </p:val>
                                        </p:tav>
                                        <p:tav tm="100000">
                                          <p:val>
                                            <p:strVal val="#ppt_x"/>
                                          </p:val>
                                        </p:tav>
                                      </p:tavLst>
                                    </p:anim>
                                    <p:anim calcmode="lin" valueType="num">
                                      <p:cBhvr>
                                        <p:cTn id="44" dur="1000" fill="hold"/>
                                        <p:tgtEl>
                                          <p:spTgt spid="5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10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1000"/>
                                        <p:tgtEl>
                                          <p:spTgt spid="45"/>
                                        </p:tgtEl>
                                      </p:cBhvr>
                                    </p:animEffect>
                                    <p:anim calcmode="lin" valueType="num">
                                      <p:cBhvr>
                                        <p:cTn id="75" dur="1000" fill="hold"/>
                                        <p:tgtEl>
                                          <p:spTgt spid="45"/>
                                        </p:tgtEl>
                                        <p:attrNameLst>
                                          <p:attrName>ppt_x</p:attrName>
                                        </p:attrNameLst>
                                      </p:cBhvr>
                                      <p:tavLst>
                                        <p:tav tm="0">
                                          <p:val>
                                            <p:strVal val="#ppt_x"/>
                                          </p:val>
                                        </p:tav>
                                        <p:tav tm="100000">
                                          <p:val>
                                            <p:strVal val="#ppt_x"/>
                                          </p:val>
                                        </p:tav>
                                      </p:tavLst>
                                    </p:anim>
                                    <p:anim calcmode="lin" valueType="num">
                                      <p:cBhvr>
                                        <p:cTn id="76" dur="1000" fill="hold"/>
                                        <p:tgtEl>
                                          <p:spTgt spid="4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1000"/>
                                        <p:tgtEl>
                                          <p:spTgt spid="6"/>
                                        </p:tgtEl>
                                      </p:cBhvr>
                                    </p:animEffect>
                                    <p:anim calcmode="lin" valueType="num">
                                      <p:cBhvr>
                                        <p:cTn id="80" dur="1000" fill="hold"/>
                                        <p:tgtEl>
                                          <p:spTgt spid="6"/>
                                        </p:tgtEl>
                                        <p:attrNameLst>
                                          <p:attrName>ppt_x</p:attrName>
                                        </p:attrNameLst>
                                      </p:cBhvr>
                                      <p:tavLst>
                                        <p:tav tm="0">
                                          <p:val>
                                            <p:strVal val="#ppt_x"/>
                                          </p:val>
                                        </p:tav>
                                        <p:tav tm="100000">
                                          <p:val>
                                            <p:strVal val="#ppt_x"/>
                                          </p:val>
                                        </p:tav>
                                      </p:tavLst>
                                    </p:anim>
                                    <p:anim calcmode="lin" valueType="num">
                                      <p:cBhvr>
                                        <p:cTn id="8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1000"/>
                                        <p:tgtEl>
                                          <p:spTgt spid="24"/>
                                        </p:tgtEl>
                                      </p:cBhvr>
                                    </p:animEffect>
                                    <p:anim calcmode="lin" valueType="num">
                                      <p:cBhvr>
                                        <p:cTn id="87" dur="1000" fill="hold"/>
                                        <p:tgtEl>
                                          <p:spTgt spid="24"/>
                                        </p:tgtEl>
                                        <p:attrNameLst>
                                          <p:attrName>ppt_x</p:attrName>
                                        </p:attrNameLst>
                                      </p:cBhvr>
                                      <p:tavLst>
                                        <p:tav tm="0">
                                          <p:val>
                                            <p:strVal val="#ppt_x"/>
                                          </p:val>
                                        </p:tav>
                                        <p:tav tm="100000">
                                          <p:val>
                                            <p:strVal val="#ppt_x"/>
                                          </p:val>
                                        </p:tav>
                                      </p:tavLst>
                                    </p:anim>
                                    <p:anim calcmode="lin" valueType="num">
                                      <p:cBhvr>
                                        <p:cTn id="88" dur="1000" fill="hold"/>
                                        <p:tgtEl>
                                          <p:spTgt spid="2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1000"/>
                                        <p:tgtEl>
                                          <p:spTgt spid="25"/>
                                        </p:tgtEl>
                                      </p:cBhvr>
                                    </p:animEffect>
                                    <p:anim calcmode="lin" valueType="num">
                                      <p:cBhvr>
                                        <p:cTn id="92" dur="1000" fill="hold"/>
                                        <p:tgtEl>
                                          <p:spTgt spid="25"/>
                                        </p:tgtEl>
                                        <p:attrNameLst>
                                          <p:attrName>ppt_x</p:attrName>
                                        </p:attrNameLst>
                                      </p:cBhvr>
                                      <p:tavLst>
                                        <p:tav tm="0">
                                          <p:val>
                                            <p:strVal val="#ppt_x"/>
                                          </p:val>
                                        </p:tav>
                                        <p:tav tm="100000">
                                          <p:val>
                                            <p:strVal val="#ppt_x"/>
                                          </p:val>
                                        </p:tav>
                                      </p:tavLst>
                                    </p:anim>
                                    <p:anim calcmode="lin" valueType="num">
                                      <p:cBhvr>
                                        <p:cTn id="93" dur="1000" fill="hold"/>
                                        <p:tgtEl>
                                          <p:spTgt spid="25"/>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1000"/>
                                        <p:tgtEl>
                                          <p:spTgt spid="29"/>
                                        </p:tgtEl>
                                      </p:cBhvr>
                                    </p:animEffect>
                                    <p:anim calcmode="lin" valueType="num">
                                      <p:cBhvr>
                                        <p:cTn id="97" dur="1000" fill="hold"/>
                                        <p:tgtEl>
                                          <p:spTgt spid="29"/>
                                        </p:tgtEl>
                                        <p:attrNameLst>
                                          <p:attrName>ppt_x</p:attrName>
                                        </p:attrNameLst>
                                      </p:cBhvr>
                                      <p:tavLst>
                                        <p:tav tm="0">
                                          <p:val>
                                            <p:strVal val="#ppt_x"/>
                                          </p:val>
                                        </p:tav>
                                        <p:tav tm="100000">
                                          <p:val>
                                            <p:strVal val="#ppt_x"/>
                                          </p:val>
                                        </p:tav>
                                      </p:tavLst>
                                    </p:anim>
                                    <p:anim calcmode="lin" valueType="num">
                                      <p:cBhvr>
                                        <p:cTn id="98" dur="1000" fill="hold"/>
                                        <p:tgtEl>
                                          <p:spTgt spid="29"/>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fade">
                                      <p:cBhvr>
                                        <p:cTn id="101" dur="1000"/>
                                        <p:tgtEl>
                                          <p:spTgt spid="10"/>
                                        </p:tgtEl>
                                      </p:cBhvr>
                                    </p:animEffect>
                                    <p:anim calcmode="lin" valueType="num">
                                      <p:cBhvr>
                                        <p:cTn id="102" dur="1000" fill="hold"/>
                                        <p:tgtEl>
                                          <p:spTgt spid="10"/>
                                        </p:tgtEl>
                                        <p:attrNameLst>
                                          <p:attrName>ppt_x</p:attrName>
                                        </p:attrNameLst>
                                      </p:cBhvr>
                                      <p:tavLst>
                                        <p:tav tm="0">
                                          <p:val>
                                            <p:strVal val="#ppt_x"/>
                                          </p:val>
                                        </p:tav>
                                        <p:tav tm="100000">
                                          <p:val>
                                            <p:strVal val="#ppt_x"/>
                                          </p:val>
                                        </p:tav>
                                      </p:tavLst>
                                    </p:anim>
                                    <p:anim calcmode="lin" valueType="num">
                                      <p:cBhvr>
                                        <p:cTn id="10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1000"/>
                                        <p:tgtEl>
                                          <p:spTgt spid="26"/>
                                        </p:tgtEl>
                                      </p:cBhvr>
                                    </p:animEffect>
                                    <p:anim calcmode="lin" valueType="num">
                                      <p:cBhvr>
                                        <p:cTn id="114" dur="1000" fill="hold"/>
                                        <p:tgtEl>
                                          <p:spTgt spid="26"/>
                                        </p:tgtEl>
                                        <p:attrNameLst>
                                          <p:attrName>ppt_x</p:attrName>
                                        </p:attrNameLst>
                                      </p:cBhvr>
                                      <p:tavLst>
                                        <p:tav tm="0">
                                          <p:val>
                                            <p:strVal val="#ppt_x"/>
                                          </p:val>
                                        </p:tav>
                                        <p:tav tm="100000">
                                          <p:val>
                                            <p:strVal val="#ppt_x"/>
                                          </p:val>
                                        </p:tav>
                                      </p:tavLst>
                                    </p:anim>
                                    <p:anim calcmode="lin" valueType="num">
                                      <p:cBhvr>
                                        <p:cTn id="115" dur="1000" fill="hold"/>
                                        <p:tgtEl>
                                          <p:spTgt spid="26"/>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1000"/>
                                        <p:tgtEl>
                                          <p:spTgt spid="30"/>
                                        </p:tgtEl>
                                      </p:cBhvr>
                                    </p:animEffect>
                                    <p:anim calcmode="lin" valueType="num">
                                      <p:cBhvr>
                                        <p:cTn id="119" dur="1000" fill="hold"/>
                                        <p:tgtEl>
                                          <p:spTgt spid="30"/>
                                        </p:tgtEl>
                                        <p:attrNameLst>
                                          <p:attrName>ppt_x</p:attrName>
                                        </p:attrNameLst>
                                      </p:cBhvr>
                                      <p:tavLst>
                                        <p:tav tm="0">
                                          <p:val>
                                            <p:strVal val="#ppt_x"/>
                                          </p:val>
                                        </p:tav>
                                        <p:tav tm="100000">
                                          <p:val>
                                            <p:strVal val="#ppt_x"/>
                                          </p:val>
                                        </p:tav>
                                      </p:tavLst>
                                    </p:anim>
                                    <p:anim calcmode="lin" valueType="num">
                                      <p:cBhvr>
                                        <p:cTn id="120" dur="1000" fill="hold"/>
                                        <p:tgtEl>
                                          <p:spTgt spid="30"/>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fade">
                                      <p:cBhvr>
                                        <p:cTn id="123" dur="1000"/>
                                        <p:tgtEl>
                                          <p:spTgt spid="11"/>
                                        </p:tgtEl>
                                      </p:cBhvr>
                                    </p:animEffect>
                                    <p:anim calcmode="lin" valueType="num">
                                      <p:cBhvr>
                                        <p:cTn id="124" dur="1000" fill="hold"/>
                                        <p:tgtEl>
                                          <p:spTgt spid="11"/>
                                        </p:tgtEl>
                                        <p:attrNameLst>
                                          <p:attrName>ppt_x</p:attrName>
                                        </p:attrNameLst>
                                      </p:cBhvr>
                                      <p:tavLst>
                                        <p:tav tm="0">
                                          <p:val>
                                            <p:strVal val="#ppt_x"/>
                                          </p:val>
                                        </p:tav>
                                        <p:tav tm="100000">
                                          <p:val>
                                            <p:strVal val="#ppt_x"/>
                                          </p:val>
                                        </p:tav>
                                      </p:tavLst>
                                    </p:anim>
                                    <p:anim calcmode="lin" valueType="num">
                                      <p:cBhvr>
                                        <p:cTn id="1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anim calcmode="lin" valueType="num">
                                      <p:cBhvr>
                                        <p:cTn id="131" dur="1000" fill="hold"/>
                                        <p:tgtEl>
                                          <p:spTgt spid="32"/>
                                        </p:tgtEl>
                                        <p:attrNameLst>
                                          <p:attrName>ppt_x</p:attrName>
                                        </p:attrNameLst>
                                      </p:cBhvr>
                                      <p:tavLst>
                                        <p:tav tm="0">
                                          <p:val>
                                            <p:strVal val="#ppt_x"/>
                                          </p:val>
                                        </p:tav>
                                        <p:tav tm="100000">
                                          <p:val>
                                            <p:strVal val="#ppt_x"/>
                                          </p:val>
                                        </p:tav>
                                      </p:tavLst>
                                    </p:anim>
                                    <p:anim calcmode="lin" valueType="num">
                                      <p:cBhvr>
                                        <p:cTn id="132" dur="1000" fill="hold"/>
                                        <p:tgtEl>
                                          <p:spTgt spid="32"/>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fade">
                                      <p:cBhvr>
                                        <p:cTn id="135" dur="1000"/>
                                        <p:tgtEl>
                                          <p:spTgt spid="31"/>
                                        </p:tgtEl>
                                      </p:cBhvr>
                                    </p:animEffect>
                                    <p:anim calcmode="lin" valueType="num">
                                      <p:cBhvr>
                                        <p:cTn id="136" dur="1000" fill="hold"/>
                                        <p:tgtEl>
                                          <p:spTgt spid="31"/>
                                        </p:tgtEl>
                                        <p:attrNameLst>
                                          <p:attrName>ppt_x</p:attrName>
                                        </p:attrNameLst>
                                      </p:cBhvr>
                                      <p:tavLst>
                                        <p:tav tm="0">
                                          <p:val>
                                            <p:strVal val="#ppt_x"/>
                                          </p:val>
                                        </p:tav>
                                        <p:tav tm="100000">
                                          <p:val>
                                            <p:strVal val="#ppt_x"/>
                                          </p:val>
                                        </p:tav>
                                      </p:tavLst>
                                    </p:anim>
                                    <p:anim calcmode="lin" valueType="num">
                                      <p:cBhvr>
                                        <p:cTn id="137" dur="1000" fill="hold"/>
                                        <p:tgtEl>
                                          <p:spTgt spid="31"/>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1000"/>
                                        <p:tgtEl>
                                          <p:spTgt spid="33"/>
                                        </p:tgtEl>
                                      </p:cBhvr>
                                    </p:animEffect>
                                    <p:anim calcmode="lin" valueType="num">
                                      <p:cBhvr>
                                        <p:cTn id="141" dur="1000" fill="hold"/>
                                        <p:tgtEl>
                                          <p:spTgt spid="33"/>
                                        </p:tgtEl>
                                        <p:attrNameLst>
                                          <p:attrName>ppt_x</p:attrName>
                                        </p:attrNameLst>
                                      </p:cBhvr>
                                      <p:tavLst>
                                        <p:tav tm="0">
                                          <p:val>
                                            <p:strVal val="#ppt_x"/>
                                          </p:val>
                                        </p:tav>
                                        <p:tav tm="100000">
                                          <p:val>
                                            <p:strVal val="#ppt_x"/>
                                          </p:val>
                                        </p:tav>
                                      </p:tavLst>
                                    </p:anim>
                                    <p:anim calcmode="lin" valueType="num">
                                      <p:cBhvr>
                                        <p:cTn id="142" dur="1000" fill="hold"/>
                                        <p:tgtEl>
                                          <p:spTgt spid="3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1000"/>
                                        <p:tgtEl>
                                          <p:spTgt spid="12"/>
                                        </p:tgtEl>
                                      </p:cBhvr>
                                    </p:animEffect>
                                    <p:anim calcmode="lin" valueType="num">
                                      <p:cBhvr>
                                        <p:cTn id="146" dur="1000" fill="hold"/>
                                        <p:tgtEl>
                                          <p:spTgt spid="12"/>
                                        </p:tgtEl>
                                        <p:attrNameLst>
                                          <p:attrName>ppt_x</p:attrName>
                                        </p:attrNameLst>
                                      </p:cBhvr>
                                      <p:tavLst>
                                        <p:tav tm="0">
                                          <p:val>
                                            <p:strVal val="#ppt_x"/>
                                          </p:val>
                                        </p:tav>
                                        <p:tav tm="100000">
                                          <p:val>
                                            <p:strVal val="#ppt_x"/>
                                          </p:val>
                                        </p:tav>
                                      </p:tavLst>
                                    </p:anim>
                                    <p:anim calcmode="lin" valueType="num">
                                      <p:cBhvr>
                                        <p:cTn id="1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fade">
                                      <p:cBhvr>
                                        <p:cTn id="152" dur="1000"/>
                                        <p:tgtEl>
                                          <p:spTgt spid="34"/>
                                        </p:tgtEl>
                                      </p:cBhvr>
                                    </p:animEffect>
                                    <p:anim calcmode="lin" valueType="num">
                                      <p:cBhvr>
                                        <p:cTn id="153" dur="1000" fill="hold"/>
                                        <p:tgtEl>
                                          <p:spTgt spid="34"/>
                                        </p:tgtEl>
                                        <p:attrNameLst>
                                          <p:attrName>ppt_x</p:attrName>
                                        </p:attrNameLst>
                                      </p:cBhvr>
                                      <p:tavLst>
                                        <p:tav tm="0">
                                          <p:val>
                                            <p:strVal val="#ppt_x"/>
                                          </p:val>
                                        </p:tav>
                                        <p:tav tm="100000">
                                          <p:val>
                                            <p:strVal val="#ppt_x"/>
                                          </p:val>
                                        </p:tav>
                                      </p:tavLst>
                                    </p:anim>
                                    <p:anim calcmode="lin" valueType="num">
                                      <p:cBhvr>
                                        <p:cTn id="154" dur="1000" fill="hold"/>
                                        <p:tgtEl>
                                          <p:spTgt spid="3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1000"/>
                                        <p:tgtEl>
                                          <p:spTgt spid="35"/>
                                        </p:tgtEl>
                                      </p:cBhvr>
                                    </p:animEffect>
                                    <p:anim calcmode="lin" valueType="num">
                                      <p:cBhvr>
                                        <p:cTn id="158" dur="1000" fill="hold"/>
                                        <p:tgtEl>
                                          <p:spTgt spid="35"/>
                                        </p:tgtEl>
                                        <p:attrNameLst>
                                          <p:attrName>ppt_x</p:attrName>
                                        </p:attrNameLst>
                                      </p:cBhvr>
                                      <p:tavLst>
                                        <p:tav tm="0">
                                          <p:val>
                                            <p:strVal val="#ppt_x"/>
                                          </p:val>
                                        </p:tav>
                                        <p:tav tm="100000">
                                          <p:val>
                                            <p:strVal val="#ppt_x"/>
                                          </p:val>
                                        </p:tav>
                                      </p:tavLst>
                                    </p:anim>
                                    <p:anim calcmode="lin" valueType="num">
                                      <p:cBhvr>
                                        <p:cTn id="159" dur="1000" fill="hold"/>
                                        <p:tgtEl>
                                          <p:spTgt spid="35"/>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0"/>
                                        <p:tgtEl>
                                          <p:spTgt spid="36"/>
                                        </p:tgtEl>
                                      </p:cBhvr>
                                    </p:animEffect>
                                    <p:anim calcmode="lin" valueType="num">
                                      <p:cBhvr>
                                        <p:cTn id="163" dur="1000" fill="hold"/>
                                        <p:tgtEl>
                                          <p:spTgt spid="36"/>
                                        </p:tgtEl>
                                        <p:attrNameLst>
                                          <p:attrName>ppt_x</p:attrName>
                                        </p:attrNameLst>
                                      </p:cBhvr>
                                      <p:tavLst>
                                        <p:tav tm="0">
                                          <p:val>
                                            <p:strVal val="#ppt_x"/>
                                          </p:val>
                                        </p:tav>
                                        <p:tav tm="100000">
                                          <p:val>
                                            <p:strVal val="#ppt_x"/>
                                          </p:val>
                                        </p:tav>
                                      </p:tavLst>
                                    </p:anim>
                                    <p:anim calcmode="lin" valueType="num">
                                      <p:cBhvr>
                                        <p:cTn id="164" dur="1000" fill="hold"/>
                                        <p:tgtEl>
                                          <p:spTgt spid="36"/>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9"/>
                                        </p:tgtEl>
                                        <p:attrNameLst>
                                          <p:attrName>style.visibility</p:attrName>
                                        </p:attrNameLst>
                                      </p:cBhvr>
                                      <p:to>
                                        <p:strVal val="visible"/>
                                      </p:to>
                                    </p:set>
                                    <p:animEffect transition="in" filter="fade">
                                      <p:cBhvr>
                                        <p:cTn id="167" dur="1000"/>
                                        <p:tgtEl>
                                          <p:spTgt spid="9"/>
                                        </p:tgtEl>
                                      </p:cBhvr>
                                    </p:animEffect>
                                    <p:anim calcmode="lin" valueType="num">
                                      <p:cBhvr>
                                        <p:cTn id="168" dur="1000" fill="hold"/>
                                        <p:tgtEl>
                                          <p:spTgt spid="9"/>
                                        </p:tgtEl>
                                        <p:attrNameLst>
                                          <p:attrName>ppt_x</p:attrName>
                                        </p:attrNameLst>
                                      </p:cBhvr>
                                      <p:tavLst>
                                        <p:tav tm="0">
                                          <p:val>
                                            <p:strVal val="#ppt_x"/>
                                          </p:val>
                                        </p:tav>
                                        <p:tav tm="100000">
                                          <p:val>
                                            <p:strVal val="#ppt_x"/>
                                          </p:val>
                                        </p:tav>
                                      </p:tavLst>
                                    </p:anim>
                                    <p:anim calcmode="lin" valueType="num">
                                      <p:cBhvr>
                                        <p:cTn id="1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0"/>
                                        <p:tgtEl>
                                          <p:spTgt spid="39"/>
                                        </p:tgtEl>
                                      </p:cBhvr>
                                    </p:animEffect>
                                    <p:anim calcmode="lin" valueType="num">
                                      <p:cBhvr>
                                        <p:cTn id="175" dur="1000" fill="hold"/>
                                        <p:tgtEl>
                                          <p:spTgt spid="39"/>
                                        </p:tgtEl>
                                        <p:attrNameLst>
                                          <p:attrName>ppt_x</p:attrName>
                                        </p:attrNameLst>
                                      </p:cBhvr>
                                      <p:tavLst>
                                        <p:tav tm="0">
                                          <p:val>
                                            <p:strVal val="#ppt_x"/>
                                          </p:val>
                                        </p:tav>
                                        <p:tav tm="100000">
                                          <p:val>
                                            <p:strVal val="#ppt_x"/>
                                          </p:val>
                                        </p:tav>
                                      </p:tavLst>
                                    </p:anim>
                                    <p:anim calcmode="lin" valueType="num">
                                      <p:cBhvr>
                                        <p:cTn id="176" dur="1000" fill="hold"/>
                                        <p:tgtEl>
                                          <p:spTgt spid="39"/>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fade">
                                      <p:cBhvr>
                                        <p:cTn id="179" dur="1000"/>
                                        <p:tgtEl>
                                          <p:spTgt spid="40"/>
                                        </p:tgtEl>
                                      </p:cBhvr>
                                    </p:animEffect>
                                    <p:anim calcmode="lin" valueType="num">
                                      <p:cBhvr>
                                        <p:cTn id="180" dur="1000" fill="hold"/>
                                        <p:tgtEl>
                                          <p:spTgt spid="40"/>
                                        </p:tgtEl>
                                        <p:attrNameLst>
                                          <p:attrName>ppt_x</p:attrName>
                                        </p:attrNameLst>
                                      </p:cBhvr>
                                      <p:tavLst>
                                        <p:tav tm="0">
                                          <p:val>
                                            <p:strVal val="#ppt_x"/>
                                          </p:val>
                                        </p:tav>
                                        <p:tav tm="100000">
                                          <p:val>
                                            <p:strVal val="#ppt_x"/>
                                          </p:val>
                                        </p:tav>
                                      </p:tavLst>
                                    </p:anim>
                                    <p:anim calcmode="lin" valueType="num">
                                      <p:cBhvr>
                                        <p:cTn id="181" dur="1000" fill="hold"/>
                                        <p:tgtEl>
                                          <p:spTgt spid="40"/>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42"/>
                                        </p:tgtEl>
                                        <p:attrNameLst>
                                          <p:attrName>style.visibility</p:attrName>
                                        </p:attrNameLst>
                                      </p:cBhvr>
                                      <p:to>
                                        <p:strVal val="visible"/>
                                      </p:to>
                                    </p:set>
                                    <p:animEffect transition="in" filter="fade">
                                      <p:cBhvr>
                                        <p:cTn id="184" dur="1000"/>
                                        <p:tgtEl>
                                          <p:spTgt spid="42"/>
                                        </p:tgtEl>
                                      </p:cBhvr>
                                    </p:animEffect>
                                    <p:anim calcmode="lin" valueType="num">
                                      <p:cBhvr>
                                        <p:cTn id="185" dur="1000" fill="hold"/>
                                        <p:tgtEl>
                                          <p:spTgt spid="42"/>
                                        </p:tgtEl>
                                        <p:attrNameLst>
                                          <p:attrName>ppt_x</p:attrName>
                                        </p:attrNameLst>
                                      </p:cBhvr>
                                      <p:tavLst>
                                        <p:tav tm="0">
                                          <p:val>
                                            <p:strVal val="#ppt_x"/>
                                          </p:val>
                                        </p:tav>
                                        <p:tav tm="100000">
                                          <p:val>
                                            <p:strVal val="#ppt_x"/>
                                          </p:val>
                                        </p:tav>
                                      </p:tavLst>
                                    </p:anim>
                                    <p:anim calcmode="lin" valueType="num">
                                      <p:cBhvr>
                                        <p:cTn id="18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22" grpId="0" animBg="1"/>
      <p:bldP spid="23" grpId="0"/>
      <p:bldP spid="24" grpId="0" animBg="1"/>
      <p:bldP spid="25" grpId="0"/>
      <p:bldP spid="26" grpId="0" animBg="1"/>
      <p:bldP spid="27" grpId="0"/>
      <p:bldP spid="28" grpId="0" animBg="1"/>
      <p:bldP spid="29" grpId="0" animBg="1"/>
      <p:bldP spid="30" grpId="0" animBg="1"/>
      <p:bldP spid="31" grpId="0" animBg="1"/>
      <p:bldP spid="32" grpId="0"/>
      <p:bldP spid="33" grpId="0" animBg="1"/>
      <p:bldP spid="34" grpId="0" animBg="1"/>
      <p:bldP spid="35" grpId="0"/>
      <p:bldP spid="36" grpId="0" animBg="1"/>
      <p:bldP spid="39" grpId="0" animBg="1"/>
      <p:bldP spid="40" grpId="0" animBg="1"/>
      <p:bldP spid="42" grpId="0" animBg="1"/>
      <p:bldP spid="45" grpId="0" animBg="1"/>
      <p:bldP spid="48" grpId="0" animBg="1"/>
      <p:bldP spid="49" grpId="0" animBg="1"/>
      <p:bldP spid="50" grpId="0"/>
      <p:bldP spid="51" grpId="0" animBg="1"/>
      <p:bldP spid="52" grpId="0" animBg="1"/>
      <p:bldP spid="53" grpId="0" animBg="1"/>
      <p:bldP spid="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F3D32F-D4D6-B948-9086-32E2763434C5}"/>
              </a:ext>
            </a:extLst>
          </p:cNvPr>
          <p:cNvSpPr txBox="1"/>
          <p:nvPr/>
        </p:nvSpPr>
        <p:spPr>
          <a:xfrm>
            <a:off x="441191" y="217715"/>
            <a:ext cx="394851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Prétraitement des données</a:t>
            </a:r>
          </a:p>
        </p:txBody>
      </p:sp>
      <p:cxnSp>
        <p:nvCxnSpPr>
          <p:cNvPr id="6" name="Connecteur droit 5">
            <a:extLst>
              <a:ext uri="{FF2B5EF4-FFF2-40B4-BE49-F238E27FC236}">
                <a16:creationId xmlns:a16="http://schemas.microsoft.com/office/drawing/2014/main" id="{EDF8F88E-D563-984C-BB84-0DF7389E92E8}"/>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pic>
        <p:nvPicPr>
          <p:cNvPr id="8" name="Image 7">
            <a:extLst>
              <a:ext uri="{FF2B5EF4-FFF2-40B4-BE49-F238E27FC236}">
                <a16:creationId xmlns:a16="http://schemas.microsoft.com/office/drawing/2014/main" id="{5CCE3136-B663-D145-8101-612FD812685B}"/>
              </a:ext>
            </a:extLst>
          </p:cNvPr>
          <p:cNvPicPr>
            <a:picLocks noChangeAspect="1"/>
          </p:cNvPicPr>
          <p:nvPr/>
        </p:nvPicPr>
        <p:blipFill>
          <a:blip r:embed="rId3"/>
          <a:stretch>
            <a:fillRect/>
          </a:stretch>
        </p:blipFill>
        <p:spPr>
          <a:xfrm>
            <a:off x="170330" y="1264155"/>
            <a:ext cx="11698941" cy="3289916"/>
          </a:xfrm>
          <a:prstGeom prst="rect">
            <a:avLst/>
          </a:prstGeom>
        </p:spPr>
      </p:pic>
      <p:sp>
        <p:nvSpPr>
          <p:cNvPr id="9" name="Signalisation droite 8">
            <a:extLst>
              <a:ext uri="{FF2B5EF4-FFF2-40B4-BE49-F238E27FC236}">
                <a16:creationId xmlns:a16="http://schemas.microsoft.com/office/drawing/2014/main" id="{2E38D093-BB61-574E-8FFB-8CF89580A1E3}"/>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19</a:t>
            </a:r>
          </a:p>
        </p:txBody>
      </p:sp>
    </p:spTree>
    <p:extLst>
      <p:ext uri="{BB962C8B-B14F-4D97-AF65-F5344CB8AC3E}">
        <p14:creationId xmlns:p14="http://schemas.microsoft.com/office/powerpoint/2010/main" val="4082691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68F3B09-E691-7540-A141-CE2DCE070583}"/>
              </a:ext>
            </a:extLst>
          </p:cNvPr>
          <p:cNvSpPr txBox="1"/>
          <p:nvPr/>
        </p:nvSpPr>
        <p:spPr>
          <a:xfrm>
            <a:off x="441191" y="217715"/>
            <a:ext cx="4827475"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Vecteurs numériques (Doc2Vec)</a:t>
            </a:r>
          </a:p>
        </p:txBody>
      </p:sp>
      <p:cxnSp>
        <p:nvCxnSpPr>
          <p:cNvPr id="5" name="Connecteur droit 4">
            <a:extLst>
              <a:ext uri="{FF2B5EF4-FFF2-40B4-BE49-F238E27FC236}">
                <a16:creationId xmlns:a16="http://schemas.microsoft.com/office/drawing/2014/main" id="{90FFEC8A-0161-6547-BB71-88070B83B79C}"/>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pic>
        <p:nvPicPr>
          <p:cNvPr id="6" name="Image 5">
            <a:extLst>
              <a:ext uri="{FF2B5EF4-FFF2-40B4-BE49-F238E27FC236}">
                <a16:creationId xmlns:a16="http://schemas.microsoft.com/office/drawing/2014/main" id="{734C12F4-88C7-BE4E-B665-55C25EABC5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4953" y="1614653"/>
            <a:ext cx="10006482" cy="3549017"/>
          </a:xfrm>
          <a:prstGeom prst="rect">
            <a:avLst/>
          </a:prstGeom>
        </p:spPr>
      </p:pic>
      <p:pic>
        <p:nvPicPr>
          <p:cNvPr id="9" name="Image 8">
            <a:extLst>
              <a:ext uri="{FF2B5EF4-FFF2-40B4-BE49-F238E27FC236}">
                <a16:creationId xmlns:a16="http://schemas.microsoft.com/office/drawing/2014/main" id="{1FD2504B-791E-F641-8BC4-00C9D1799798}"/>
              </a:ext>
            </a:extLst>
          </p:cNvPr>
          <p:cNvPicPr>
            <a:picLocks noChangeAspect="1"/>
          </p:cNvPicPr>
          <p:nvPr/>
        </p:nvPicPr>
        <p:blipFill>
          <a:blip r:embed="rId4"/>
          <a:stretch>
            <a:fillRect/>
          </a:stretch>
        </p:blipFill>
        <p:spPr>
          <a:xfrm>
            <a:off x="804953" y="1614652"/>
            <a:ext cx="10006482" cy="3556000"/>
          </a:xfrm>
          <a:prstGeom prst="rect">
            <a:avLst/>
          </a:prstGeom>
        </p:spPr>
      </p:pic>
      <p:sp>
        <p:nvSpPr>
          <p:cNvPr id="21" name="Signalisation droite 20">
            <a:extLst>
              <a:ext uri="{FF2B5EF4-FFF2-40B4-BE49-F238E27FC236}">
                <a16:creationId xmlns:a16="http://schemas.microsoft.com/office/drawing/2014/main" id="{0849D320-B713-B944-AC35-682A0D87FFF2}"/>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20</a:t>
            </a:r>
          </a:p>
        </p:txBody>
      </p:sp>
    </p:spTree>
    <p:extLst>
      <p:ext uri="{BB962C8B-B14F-4D97-AF65-F5344CB8AC3E}">
        <p14:creationId xmlns:p14="http://schemas.microsoft.com/office/powerpoint/2010/main" val="472809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6FE7206-3DDA-354A-B84C-8EA1C5070182}"/>
              </a:ext>
            </a:extLst>
          </p:cNvPr>
          <p:cNvSpPr txBox="1"/>
          <p:nvPr/>
        </p:nvSpPr>
        <p:spPr>
          <a:xfrm>
            <a:off x="441191" y="217715"/>
            <a:ext cx="215475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Classification</a:t>
            </a:r>
          </a:p>
        </p:txBody>
      </p:sp>
      <p:cxnSp>
        <p:nvCxnSpPr>
          <p:cNvPr id="5" name="Connecteur droit 4">
            <a:extLst>
              <a:ext uri="{FF2B5EF4-FFF2-40B4-BE49-F238E27FC236}">
                <a16:creationId xmlns:a16="http://schemas.microsoft.com/office/drawing/2014/main" id="{4ADD074B-14CC-1545-BA28-976A7526E185}"/>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14A698AE-3C57-0C42-9AB4-A0B247C1F652}"/>
              </a:ext>
            </a:extLst>
          </p:cNvPr>
          <p:cNvSpPr txBox="1"/>
          <p:nvPr/>
        </p:nvSpPr>
        <p:spPr>
          <a:xfrm>
            <a:off x="3272119" y="970570"/>
            <a:ext cx="371608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fr-FR" sz="2400" b="1" dirty="0">
                <a:latin typeface="Times New Roman" panose="02020603050405020304" pitchFamily="18" charset="0"/>
                <a:cs typeface="Times New Roman" panose="02020603050405020304" pitchFamily="18" charset="0"/>
              </a:rPr>
              <a:t>Les fonctions d’évaluation </a:t>
            </a:r>
          </a:p>
        </p:txBody>
      </p:sp>
      <p:sp>
        <p:nvSpPr>
          <p:cNvPr id="7" name="ZoneTexte 6">
            <a:extLst>
              <a:ext uri="{FF2B5EF4-FFF2-40B4-BE49-F238E27FC236}">
                <a16:creationId xmlns:a16="http://schemas.microsoft.com/office/drawing/2014/main" id="{58B34B2C-3014-8346-905C-1C936E1FA6F4}"/>
              </a:ext>
            </a:extLst>
          </p:cNvPr>
          <p:cNvSpPr txBox="1"/>
          <p:nvPr/>
        </p:nvSpPr>
        <p:spPr>
          <a:xfrm>
            <a:off x="846933" y="1926758"/>
            <a:ext cx="102303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fr-FR" dirty="0"/>
              <a:t>Accuracy</a:t>
            </a:r>
          </a:p>
        </p:txBody>
      </p:sp>
      <p:sp>
        <p:nvSpPr>
          <p:cNvPr id="9" name="ZoneTexte 8">
            <a:extLst>
              <a:ext uri="{FF2B5EF4-FFF2-40B4-BE49-F238E27FC236}">
                <a16:creationId xmlns:a16="http://schemas.microsoft.com/office/drawing/2014/main" id="{C54688E2-EA7B-624C-8701-18B78046FB5C}"/>
              </a:ext>
            </a:extLst>
          </p:cNvPr>
          <p:cNvSpPr txBox="1"/>
          <p:nvPr/>
        </p:nvSpPr>
        <p:spPr>
          <a:xfrm>
            <a:off x="3185746" y="1954499"/>
            <a:ext cx="149912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fr-FR" dirty="0"/>
              <a:t>Hamming </a:t>
            </a:r>
            <a:r>
              <a:rPr lang="fr-FR" dirty="0" err="1"/>
              <a:t>loss</a:t>
            </a:r>
            <a:endParaRPr lang="fr-FR" dirty="0"/>
          </a:p>
        </p:txBody>
      </p:sp>
      <p:sp>
        <p:nvSpPr>
          <p:cNvPr id="10" name="ZoneTexte 9">
            <a:extLst>
              <a:ext uri="{FF2B5EF4-FFF2-40B4-BE49-F238E27FC236}">
                <a16:creationId xmlns:a16="http://schemas.microsoft.com/office/drawing/2014/main" id="{05344604-2C21-7340-AB4C-0FDE8D788606}"/>
              </a:ext>
            </a:extLst>
          </p:cNvPr>
          <p:cNvSpPr txBox="1"/>
          <p:nvPr/>
        </p:nvSpPr>
        <p:spPr>
          <a:xfrm>
            <a:off x="6093031" y="1954499"/>
            <a:ext cx="170719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fr-FR" dirty="0" err="1"/>
              <a:t>Precision</a:t>
            </a:r>
            <a:r>
              <a:rPr lang="fr-FR" dirty="0"/>
              <a:t>(micro)</a:t>
            </a:r>
          </a:p>
        </p:txBody>
      </p:sp>
      <p:sp>
        <p:nvSpPr>
          <p:cNvPr id="11" name="ZoneTexte 10">
            <a:extLst>
              <a:ext uri="{FF2B5EF4-FFF2-40B4-BE49-F238E27FC236}">
                <a16:creationId xmlns:a16="http://schemas.microsoft.com/office/drawing/2014/main" id="{1FF7E4F7-8A9D-3E4B-8EA0-93B8B8F9909C}"/>
              </a:ext>
            </a:extLst>
          </p:cNvPr>
          <p:cNvSpPr txBox="1"/>
          <p:nvPr/>
        </p:nvSpPr>
        <p:spPr>
          <a:xfrm>
            <a:off x="7929436" y="1954499"/>
            <a:ext cx="144635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dirty="0" err="1"/>
              <a:t>Recall</a:t>
            </a:r>
            <a:r>
              <a:rPr lang="fr-FR" dirty="0"/>
              <a:t>(micro)</a:t>
            </a:r>
          </a:p>
        </p:txBody>
      </p:sp>
      <p:sp>
        <p:nvSpPr>
          <p:cNvPr id="12" name="ZoneTexte 11">
            <a:extLst>
              <a:ext uri="{FF2B5EF4-FFF2-40B4-BE49-F238E27FC236}">
                <a16:creationId xmlns:a16="http://schemas.microsoft.com/office/drawing/2014/main" id="{BAED10CB-5315-E54D-8057-FEC1D097C7B3}"/>
              </a:ext>
            </a:extLst>
          </p:cNvPr>
          <p:cNvSpPr txBox="1"/>
          <p:nvPr/>
        </p:nvSpPr>
        <p:spPr>
          <a:xfrm>
            <a:off x="9563265" y="1951378"/>
            <a:ext cx="16523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fr-FR" dirty="0"/>
              <a:t>F1-score(micro)</a:t>
            </a:r>
          </a:p>
        </p:txBody>
      </p:sp>
      <p:cxnSp>
        <p:nvCxnSpPr>
          <p:cNvPr id="14" name="Connecteur droit 13">
            <a:extLst>
              <a:ext uri="{FF2B5EF4-FFF2-40B4-BE49-F238E27FC236}">
                <a16:creationId xmlns:a16="http://schemas.microsoft.com/office/drawing/2014/main" id="{3539E126-9F98-7740-9894-E9FD00703565}"/>
              </a:ext>
            </a:extLst>
          </p:cNvPr>
          <p:cNvCxnSpPr>
            <a:cxnSpLocks/>
          </p:cNvCxnSpPr>
          <p:nvPr/>
        </p:nvCxnSpPr>
        <p:spPr>
          <a:xfrm flipH="1">
            <a:off x="1174376" y="1640541"/>
            <a:ext cx="9018495" cy="0"/>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E6B5D8A9-82ED-CE4A-8D80-C90DC2A88BA7}"/>
              </a:ext>
            </a:extLst>
          </p:cNvPr>
          <p:cNvCxnSpPr>
            <a:cxnSpLocks/>
          </p:cNvCxnSpPr>
          <p:nvPr/>
        </p:nvCxnSpPr>
        <p:spPr>
          <a:xfrm>
            <a:off x="1174376" y="1640541"/>
            <a:ext cx="0" cy="277159"/>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75A8A2CD-FB27-C741-9230-FF31E69B1FF0}"/>
              </a:ext>
            </a:extLst>
          </p:cNvPr>
          <p:cNvCxnSpPr>
            <a:cxnSpLocks/>
            <a:endCxn id="9" idx="0"/>
          </p:cNvCxnSpPr>
          <p:nvPr/>
        </p:nvCxnSpPr>
        <p:spPr>
          <a:xfrm flipH="1">
            <a:off x="3935310" y="1650697"/>
            <a:ext cx="200" cy="303802"/>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F19FC5F4-0ECD-A644-9DBF-06124AFE6043}"/>
              </a:ext>
            </a:extLst>
          </p:cNvPr>
          <p:cNvCxnSpPr>
            <a:cxnSpLocks/>
          </p:cNvCxnSpPr>
          <p:nvPr/>
        </p:nvCxnSpPr>
        <p:spPr>
          <a:xfrm>
            <a:off x="6624917" y="1650696"/>
            <a:ext cx="0" cy="267004"/>
          </a:xfrm>
          <a:prstGeom prst="line">
            <a:avLst/>
          </a:prstGeom>
        </p:spPr>
        <p:style>
          <a:lnRef idx="1">
            <a:schemeClr val="dk1"/>
          </a:lnRef>
          <a:fillRef idx="0">
            <a:schemeClr val="dk1"/>
          </a:fillRef>
          <a:effectRef idx="0">
            <a:schemeClr val="dk1"/>
          </a:effectRef>
          <a:fontRef idx="minor">
            <a:schemeClr val="tx1"/>
          </a:fontRef>
        </p:style>
      </p:cxnSp>
      <p:cxnSp>
        <p:nvCxnSpPr>
          <p:cNvPr id="21" name="Connecteur droit 20">
            <a:extLst>
              <a:ext uri="{FF2B5EF4-FFF2-40B4-BE49-F238E27FC236}">
                <a16:creationId xmlns:a16="http://schemas.microsoft.com/office/drawing/2014/main" id="{FD24F96B-C378-9140-A6E2-5BA0B431E741}"/>
              </a:ext>
            </a:extLst>
          </p:cNvPr>
          <p:cNvCxnSpPr>
            <a:cxnSpLocks/>
          </p:cNvCxnSpPr>
          <p:nvPr/>
        </p:nvCxnSpPr>
        <p:spPr>
          <a:xfrm flipH="1">
            <a:off x="5130160" y="1432235"/>
            <a:ext cx="8964" cy="208306"/>
          </a:xfrm>
          <a:prstGeom prst="line">
            <a:avLst/>
          </a:prstGeom>
        </p:spPr>
        <p:style>
          <a:lnRef idx="1">
            <a:schemeClr val="dk1"/>
          </a:lnRef>
          <a:fillRef idx="0">
            <a:schemeClr val="dk1"/>
          </a:fillRef>
          <a:effectRef idx="0">
            <a:schemeClr val="dk1"/>
          </a:effectRef>
          <a:fontRef idx="minor">
            <a:schemeClr val="tx1"/>
          </a:fontRef>
        </p:style>
      </p:cxnSp>
      <p:cxnSp>
        <p:nvCxnSpPr>
          <p:cNvPr id="23" name="Connecteur droit 22">
            <a:extLst>
              <a:ext uri="{FF2B5EF4-FFF2-40B4-BE49-F238E27FC236}">
                <a16:creationId xmlns:a16="http://schemas.microsoft.com/office/drawing/2014/main" id="{253A4DF9-E8AC-A546-B78A-C3DF73D9C9CD}"/>
              </a:ext>
            </a:extLst>
          </p:cNvPr>
          <p:cNvCxnSpPr>
            <a:cxnSpLocks/>
          </p:cNvCxnSpPr>
          <p:nvPr/>
        </p:nvCxnSpPr>
        <p:spPr>
          <a:xfrm>
            <a:off x="8306365" y="1640541"/>
            <a:ext cx="0" cy="286217"/>
          </a:xfrm>
          <a:prstGeom prst="line">
            <a:avLst/>
          </a:prstGeom>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2BBC7C6F-1DEF-C14A-9B68-7F13161BF8E2}"/>
              </a:ext>
            </a:extLst>
          </p:cNvPr>
          <p:cNvCxnSpPr>
            <a:cxnSpLocks/>
          </p:cNvCxnSpPr>
          <p:nvPr/>
        </p:nvCxnSpPr>
        <p:spPr>
          <a:xfrm>
            <a:off x="10192871" y="1640541"/>
            <a:ext cx="0" cy="27715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4E94A121-6189-4048-96CB-048B3F0B28EF}"/>
                  </a:ext>
                </a:extLst>
              </p:cNvPr>
              <p:cNvSpPr txBox="1"/>
              <p:nvPr/>
            </p:nvSpPr>
            <p:spPr>
              <a:xfrm>
                <a:off x="766240" y="2616365"/>
                <a:ext cx="1724105" cy="6285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14:m>
                  <m:oMath xmlns:m="http://schemas.openxmlformats.org/officeDocument/2006/math">
                    <m:f>
                      <m:fPr>
                        <m:ctrlPr>
                          <a:rPr lang="fr-FR" sz="2400" i="1">
                            <a:latin typeface="Cambria Math" panose="02040503050406030204" pitchFamily="18" charset="0"/>
                          </a:rPr>
                        </m:ctrlPr>
                      </m:fPr>
                      <m:num>
                        <m:r>
                          <m:rPr>
                            <m:sty m:val="p"/>
                          </m:rPr>
                          <a:rPr lang="en-US" sz="2400">
                            <a:latin typeface="Cambria Math" panose="02040503050406030204" pitchFamily="18" charset="0"/>
                          </a:rPr>
                          <m:t>VP</m:t>
                        </m:r>
                        <m:r>
                          <a:rPr lang="en-US" sz="2400">
                            <a:latin typeface="Cambria Math" panose="02040503050406030204" pitchFamily="18" charset="0"/>
                          </a:rPr>
                          <m:t>+</m:t>
                        </m:r>
                        <m:r>
                          <m:rPr>
                            <m:sty m:val="p"/>
                          </m:rPr>
                          <a:rPr lang="en-US" sz="2400">
                            <a:latin typeface="Cambria Math" panose="02040503050406030204" pitchFamily="18" charset="0"/>
                          </a:rPr>
                          <m:t>VN</m:t>
                        </m:r>
                      </m:num>
                      <m:den>
                        <m:r>
                          <m:rPr>
                            <m:sty m:val="p"/>
                          </m:rPr>
                          <a:rPr lang="en-US" sz="2400">
                            <a:latin typeface="Cambria Math" panose="02040503050406030204" pitchFamily="18" charset="0"/>
                          </a:rPr>
                          <m:t>VP</m:t>
                        </m:r>
                        <m:r>
                          <a:rPr lang="en-US" sz="2400">
                            <a:latin typeface="Cambria Math" panose="02040503050406030204" pitchFamily="18" charset="0"/>
                          </a:rPr>
                          <m:t>+</m:t>
                        </m:r>
                        <m:r>
                          <m:rPr>
                            <m:sty m:val="p"/>
                          </m:rPr>
                          <a:rPr lang="en-US" sz="2400">
                            <a:latin typeface="Cambria Math" panose="02040503050406030204" pitchFamily="18" charset="0"/>
                          </a:rPr>
                          <m:t>VN</m:t>
                        </m:r>
                        <m:r>
                          <a:rPr lang="en-US" sz="2400">
                            <a:latin typeface="Cambria Math" panose="02040503050406030204" pitchFamily="18" charset="0"/>
                          </a:rPr>
                          <m:t>+</m:t>
                        </m:r>
                        <m:r>
                          <m:rPr>
                            <m:sty m:val="p"/>
                          </m:rPr>
                          <a:rPr lang="en-US" sz="2400">
                            <a:latin typeface="Cambria Math" panose="02040503050406030204" pitchFamily="18" charset="0"/>
                          </a:rPr>
                          <m:t>FP</m:t>
                        </m:r>
                        <m:r>
                          <a:rPr lang="en-US" sz="2400">
                            <a:latin typeface="Cambria Math" panose="02040503050406030204" pitchFamily="18" charset="0"/>
                          </a:rPr>
                          <m:t>+</m:t>
                        </m:r>
                        <m:r>
                          <m:rPr>
                            <m:sty m:val="p"/>
                          </m:rPr>
                          <a:rPr lang="en-US" sz="2400">
                            <a:latin typeface="Cambria Math" panose="02040503050406030204" pitchFamily="18" charset="0"/>
                          </a:rPr>
                          <m:t>FN</m:t>
                        </m:r>
                      </m:den>
                    </m:f>
                  </m:oMath>
                </a14:m>
                <a:r>
                  <a:rPr lang="fr-FR" dirty="0">
                    <a:effectLst/>
                  </a:rPr>
                  <a:t> </a:t>
                </a:r>
                <a:endParaRPr lang="fr-FR" dirty="0"/>
              </a:p>
            </p:txBody>
          </p:sp>
        </mc:Choice>
        <mc:Fallback xmlns="">
          <p:sp>
            <p:nvSpPr>
              <p:cNvPr id="25" name="ZoneTexte 24">
                <a:extLst>
                  <a:ext uri="{FF2B5EF4-FFF2-40B4-BE49-F238E27FC236}">
                    <a16:creationId xmlns:a16="http://schemas.microsoft.com/office/drawing/2014/main" id="{4E94A121-6189-4048-96CB-048B3F0B28EF}"/>
                  </a:ext>
                </a:extLst>
              </p:cNvPr>
              <p:cNvSpPr txBox="1">
                <a:spLocks noRot="1" noChangeAspect="1" noMove="1" noResize="1" noEditPoints="1" noAdjustHandles="1" noChangeArrowheads="1" noChangeShapeType="1" noTextEdit="1"/>
              </p:cNvSpPr>
              <p:nvPr/>
            </p:nvSpPr>
            <p:spPr>
              <a:xfrm>
                <a:off x="766240" y="2616365"/>
                <a:ext cx="1724105" cy="628570"/>
              </a:xfrm>
              <a:prstGeom prst="rect">
                <a:avLst/>
              </a:prstGeom>
              <a:blipFill>
                <a:blip r:embed="rId4"/>
                <a:stretch>
                  <a:fillRect r="-12409"/>
                </a:stretch>
              </a:blipFill>
            </p:spPr>
            <p:txBody>
              <a:bodyPr/>
              <a:lstStyle/>
              <a:p>
                <a:r>
                  <a:rPr lang="fr-FR">
                    <a:noFill/>
                  </a:rPr>
                  <a:t> </a:t>
                </a:r>
              </a:p>
            </p:txBody>
          </p:sp>
        </mc:Fallback>
      </mc:AlternateContent>
      <p:cxnSp>
        <p:nvCxnSpPr>
          <p:cNvPr id="26" name="Connecteur droit 25">
            <a:extLst>
              <a:ext uri="{FF2B5EF4-FFF2-40B4-BE49-F238E27FC236}">
                <a16:creationId xmlns:a16="http://schemas.microsoft.com/office/drawing/2014/main" id="{2A05435B-B6C0-A94B-89B6-13D15748C027}"/>
              </a:ext>
            </a:extLst>
          </p:cNvPr>
          <p:cNvCxnSpPr>
            <a:cxnSpLocks/>
          </p:cNvCxnSpPr>
          <p:nvPr/>
        </p:nvCxnSpPr>
        <p:spPr>
          <a:xfrm>
            <a:off x="1174376" y="2328816"/>
            <a:ext cx="0" cy="29139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0CB56083-10E7-E24F-9D9A-29FF5707C284}"/>
                  </a:ext>
                </a:extLst>
              </p:cNvPr>
              <p:cNvSpPr txBox="1"/>
              <p:nvPr/>
            </p:nvSpPr>
            <p:spPr>
              <a:xfrm>
                <a:off x="6193216" y="2616365"/>
                <a:ext cx="934871" cy="62857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14:m>
                  <m:oMath xmlns:m="http://schemas.openxmlformats.org/officeDocument/2006/math">
                    <m:f>
                      <m:fPr>
                        <m:ctrlPr>
                          <a:rPr lang="fr-FR" sz="2400" i="1">
                            <a:latin typeface="Cambria Math" panose="02040503050406030204" pitchFamily="18" charset="0"/>
                          </a:rPr>
                        </m:ctrlPr>
                      </m:fPr>
                      <m:num>
                        <m:r>
                          <m:rPr>
                            <m:sty m:val="p"/>
                          </m:rPr>
                          <a:rPr lang="fr-FR" sz="2400">
                            <a:latin typeface="Cambria Math" panose="02040503050406030204" pitchFamily="18" charset="0"/>
                          </a:rPr>
                          <m:t>VP</m:t>
                        </m:r>
                      </m:num>
                      <m:den>
                        <m:r>
                          <m:rPr>
                            <m:sty m:val="p"/>
                          </m:rPr>
                          <a:rPr lang="fr-FR" sz="2400">
                            <a:latin typeface="Cambria Math" panose="02040503050406030204" pitchFamily="18" charset="0"/>
                          </a:rPr>
                          <m:t>VP</m:t>
                        </m:r>
                        <m:r>
                          <a:rPr lang="fr-FR" sz="2400">
                            <a:latin typeface="Cambria Math" panose="02040503050406030204" pitchFamily="18" charset="0"/>
                          </a:rPr>
                          <m:t>+</m:t>
                        </m:r>
                        <m:r>
                          <m:rPr>
                            <m:sty m:val="p"/>
                          </m:rPr>
                          <a:rPr lang="fr-FR" sz="2400">
                            <a:latin typeface="Cambria Math" panose="02040503050406030204" pitchFamily="18" charset="0"/>
                          </a:rPr>
                          <m:t>FP</m:t>
                        </m:r>
                      </m:den>
                    </m:f>
                  </m:oMath>
                </a14:m>
                <a:r>
                  <a:rPr lang="fr-FR" sz="2400" dirty="0">
                    <a:effectLst/>
                  </a:rPr>
                  <a:t> </a:t>
                </a:r>
                <a:endParaRPr lang="fr-FR" sz="2400" dirty="0"/>
              </a:p>
            </p:txBody>
          </p:sp>
        </mc:Choice>
        <mc:Fallback xmlns="">
          <p:sp>
            <p:nvSpPr>
              <p:cNvPr id="28" name="ZoneTexte 27">
                <a:extLst>
                  <a:ext uri="{FF2B5EF4-FFF2-40B4-BE49-F238E27FC236}">
                    <a16:creationId xmlns:a16="http://schemas.microsoft.com/office/drawing/2014/main" id="{0CB56083-10E7-E24F-9D9A-29FF5707C284}"/>
                  </a:ext>
                </a:extLst>
              </p:cNvPr>
              <p:cNvSpPr txBox="1">
                <a:spLocks noRot="1" noChangeAspect="1" noMove="1" noResize="1" noEditPoints="1" noAdjustHandles="1" noChangeArrowheads="1" noChangeShapeType="1" noTextEdit="1"/>
              </p:cNvSpPr>
              <p:nvPr/>
            </p:nvSpPr>
            <p:spPr>
              <a:xfrm>
                <a:off x="6193216" y="2616365"/>
                <a:ext cx="934871" cy="628570"/>
              </a:xfrm>
              <a:prstGeom prst="rect">
                <a:avLst/>
              </a:prstGeom>
              <a:blipFill>
                <a:blip r:embed="rId5"/>
                <a:stretch>
                  <a:fillRect r="-13333" b="-3846"/>
                </a:stretch>
              </a:blipFill>
            </p:spPr>
            <p:txBody>
              <a:bodyPr/>
              <a:lstStyle/>
              <a:p>
                <a:r>
                  <a:rPr lang="fr-FR">
                    <a:noFill/>
                  </a:rPr>
                  <a:t> </a:t>
                </a:r>
              </a:p>
            </p:txBody>
          </p:sp>
        </mc:Fallback>
      </mc:AlternateContent>
      <p:cxnSp>
        <p:nvCxnSpPr>
          <p:cNvPr id="29" name="Connecteur droit 28">
            <a:extLst>
              <a:ext uri="{FF2B5EF4-FFF2-40B4-BE49-F238E27FC236}">
                <a16:creationId xmlns:a16="http://schemas.microsoft.com/office/drawing/2014/main" id="{F8D413E4-6DCC-1947-BC66-2AF9EBEE59BF}"/>
              </a:ext>
            </a:extLst>
          </p:cNvPr>
          <p:cNvCxnSpPr>
            <a:cxnSpLocks/>
          </p:cNvCxnSpPr>
          <p:nvPr/>
        </p:nvCxnSpPr>
        <p:spPr>
          <a:xfrm>
            <a:off x="6624917" y="2323831"/>
            <a:ext cx="0" cy="28037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3CC98824-59D0-C949-9F95-51E506DF1DF6}"/>
                  </a:ext>
                </a:extLst>
              </p:cNvPr>
              <p:cNvSpPr txBox="1"/>
              <p:nvPr/>
            </p:nvSpPr>
            <p:spPr>
              <a:xfrm>
                <a:off x="7892350" y="2614914"/>
                <a:ext cx="958917" cy="62857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14:m>
                  <m:oMath xmlns:m="http://schemas.openxmlformats.org/officeDocument/2006/math">
                    <m:f>
                      <m:fPr>
                        <m:ctrlPr>
                          <a:rPr lang="fr-FR" sz="2400" i="1">
                            <a:latin typeface="Cambria Math" panose="02040503050406030204" pitchFamily="18" charset="0"/>
                          </a:rPr>
                        </m:ctrlPr>
                      </m:fPr>
                      <m:num>
                        <m:r>
                          <m:rPr>
                            <m:sty m:val="p"/>
                          </m:rPr>
                          <a:rPr lang="en-US" sz="2400">
                            <a:latin typeface="Cambria Math" panose="02040503050406030204" pitchFamily="18" charset="0"/>
                          </a:rPr>
                          <m:t>VP</m:t>
                        </m:r>
                      </m:num>
                      <m:den>
                        <m:r>
                          <m:rPr>
                            <m:sty m:val="p"/>
                          </m:rPr>
                          <a:rPr lang="en-US" sz="2400">
                            <a:latin typeface="Cambria Math" panose="02040503050406030204" pitchFamily="18" charset="0"/>
                          </a:rPr>
                          <m:t>VP</m:t>
                        </m:r>
                        <m:r>
                          <a:rPr lang="en-US" sz="2400">
                            <a:latin typeface="Cambria Math" panose="02040503050406030204" pitchFamily="18" charset="0"/>
                          </a:rPr>
                          <m:t>+</m:t>
                        </m:r>
                        <m:r>
                          <m:rPr>
                            <m:sty m:val="p"/>
                          </m:rPr>
                          <a:rPr lang="en-US" sz="2400">
                            <a:latin typeface="Cambria Math" panose="02040503050406030204" pitchFamily="18" charset="0"/>
                          </a:rPr>
                          <m:t>FN</m:t>
                        </m:r>
                      </m:den>
                    </m:f>
                  </m:oMath>
                </a14:m>
                <a:r>
                  <a:rPr lang="fr-FR" sz="2400" dirty="0">
                    <a:effectLst/>
                  </a:rPr>
                  <a:t> </a:t>
                </a:r>
                <a:endParaRPr lang="fr-FR" sz="2400" dirty="0"/>
              </a:p>
            </p:txBody>
          </p:sp>
        </mc:Choice>
        <mc:Fallback xmlns="">
          <p:sp>
            <p:nvSpPr>
              <p:cNvPr id="32" name="ZoneTexte 31">
                <a:extLst>
                  <a:ext uri="{FF2B5EF4-FFF2-40B4-BE49-F238E27FC236}">
                    <a16:creationId xmlns:a16="http://schemas.microsoft.com/office/drawing/2014/main" id="{3CC98824-59D0-C949-9F95-51E506DF1DF6}"/>
                  </a:ext>
                </a:extLst>
              </p:cNvPr>
              <p:cNvSpPr txBox="1">
                <a:spLocks noRot="1" noChangeAspect="1" noMove="1" noResize="1" noEditPoints="1" noAdjustHandles="1" noChangeArrowheads="1" noChangeShapeType="1" noTextEdit="1"/>
              </p:cNvSpPr>
              <p:nvPr/>
            </p:nvSpPr>
            <p:spPr>
              <a:xfrm>
                <a:off x="7892350" y="2614914"/>
                <a:ext cx="958917" cy="628570"/>
              </a:xfrm>
              <a:prstGeom prst="rect">
                <a:avLst/>
              </a:prstGeom>
              <a:blipFill>
                <a:blip r:embed="rId6"/>
                <a:stretch>
                  <a:fillRect r="-12821" b="-5882"/>
                </a:stretch>
              </a:blipFill>
            </p:spPr>
            <p:txBody>
              <a:bodyPr/>
              <a:lstStyle/>
              <a:p>
                <a:r>
                  <a:rPr lang="fr-FR">
                    <a:noFill/>
                  </a:rPr>
                  <a:t> </a:t>
                </a:r>
              </a:p>
            </p:txBody>
          </p:sp>
        </mc:Fallback>
      </mc:AlternateContent>
      <p:cxnSp>
        <p:nvCxnSpPr>
          <p:cNvPr id="33" name="Connecteur droit 32">
            <a:extLst>
              <a:ext uri="{FF2B5EF4-FFF2-40B4-BE49-F238E27FC236}">
                <a16:creationId xmlns:a16="http://schemas.microsoft.com/office/drawing/2014/main" id="{97EAF9A6-2132-0D48-8536-205B7D42510C}"/>
              </a:ext>
            </a:extLst>
          </p:cNvPr>
          <p:cNvCxnSpPr>
            <a:cxnSpLocks/>
          </p:cNvCxnSpPr>
          <p:nvPr/>
        </p:nvCxnSpPr>
        <p:spPr>
          <a:xfrm>
            <a:off x="8306365" y="2335602"/>
            <a:ext cx="0" cy="26860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3DB6EF65-9BD3-8141-BB1F-D14BEE72FA7C}"/>
                  </a:ext>
                </a:extLst>
              </p:cNvPr>
              <p:cNvSpPr txBox="1"/>
              <p:nvPr/>
            </p:nvSpPr>
            <p:spPr>
              <a:xfrm>
                <a:off x="9375788" y="2709940"/>
                <a:ext cx="2146503" cy="53354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14:m>
                  <m:oMath xmlns:m="http://schemas.openxmlformats.org/officeDocument/2006/math">
                    <m:r>
                      <a:rPr lang="fr-FR">
                        <a:latin typeface="Cambria Math" panose="02040503050406030204" pitchFamily="18" charset="0"/>
                      </a:rPr>
                      <m:t>2</m:t>
                    </m:r>
                    <m:r>
                      <a:rPr lang="fr-FR" i="1">
                        <a:latin typeface="Cambria Math" panose="02040503050406030204" pitchFamily="18" charset="0"/>
                      </a:rPr>
                      <m:t>∗</m:t>
                    </m:r>
                    <m:f>
                      <m:fPr>
                        <m:ctrlPr>
                          <a:rPr lang="fr-FR" i="1">
                            <a:latin typeface="Cambria Math" panose="02040503050406030204" pitchFamily="18" charset="0"/>
                          </a:rPr>
                        </m:ctrlPr>
                      </m:fPr>
                      <m:num>
                        <m:r>
                          <a:rPr lang="fr-FR">
                            <a:latin typeface="Cambria Math" panose="02040503050406030204" pitchFamily="18" charset="0"/>
                          </a:rPr>
                          <m:t>(</m:t>
                        </m:r>
                        <m:r>
                          <m:rPr>
                            <m:sty m:val="p"/>
                          </m:rPr>
                          <a:rPr lang="fr-FR">
                            <a:latin typeface="Cambria Math" panose="02040503050406030204" pitchFamily="18" charset="0"/>
                          </a:rPr>
                          <m:t>Recall</m:t>
                        </m:r>
                        <m:r>
                          <a:rPr lang="fr-FR">
                            <a:latin typeface="Cambria Math" panose="02040503050406030204" pitchFamily="18" charset="0"/>
                          </a:rPr>
                          <m:t>  </m:t>
                        </m:r>
                        <m:r>
                          <a:rPr lang="fr-FR" i="1">
                            <a:latin typeface="Cambria Math" panose="02040503050406030204" pitchFamily="18" charset="0"/>
                          </a:rPr>
                          <m:t>∗</m:t>
                        </m:r>
                        <m:r>
                          <a:rPr lang="fr-FR">
                            <a:latin typeface="Cambria Math" panose="02040503050406030204" pitchFamily="18" charset="0"/>
                          </a:rPr>
                          <m:t>  </m:t>
                        </m:r>
                        <m:r>
                          <m:rPr>
                            <m:sty m:val="p"/>
                          </m:rPr>
                          <a:rPr lang="fr-FR">
                            <a:latin typeface="Cambria Math" panose="02040503050406030204" pitchFamily="18" charset="0"/>
                          </a:rPr>
                          <m:t>Precision</m:t>
                        </m:r>
                        <m:r>
                          <a:rPr lang="fr-FR">
                            <a:latin typeface="Cambria Math" panose="02040503050406030204" pitchFamily="18" charset="0"/>
                          </a:rPr>
                          <m:t>)</m:t>
                        </m:r>
                      </m:num>
                      <m:den>
                        <m:r>
                          <a:rPr lang="fr-FR">
                            <a:latin typeface="Cambria Math" panose="02040503050406030204" pitchFamily="18" charset="0"/>
                          </a:rPr>
                          <m:t>(</m:t>
                        </m:r>
                        <m:r>
                          <m:rPr>
                            <m:sty m:val="p"/>
                          </m:rPr>
                          <a:rPr lang="fr-FR">
                            <a:latin typeface="Cambria Math" panose="02040503050406030204" pitchFamily="18" charset="0"/>
                          </a:rPr>
                          <m:t>Recall</m:t>
                        </m:r>
                        <m:r>
                          <a:rPr lang="fr-FR">
                            <a:latin typeface="Cambria Math" panose="02040503050406030204" pitchFamily="18" charset="0"/>
                          </a:rPr>
                          <m:t> +  </m:t>
                        </m:r>
                        <m:r>
                          <m:rPr>
                            <m:sty m:val="p"/>
                          </m:rPr>
                          <a:rPr lang="fr-FR">
                            <a:latin typeface="Cambria Math" panose="02040503050406030204" pitchFamily="18" charset="0"/>
                          </a:rPr>
                          <m:t>Pr</m:t>
                        </m:r>
                        <m:r>
                          <a:rPr lang="fr-FR">
                            <a:latin typeface="Cambria Math" panose="02040503050406030204" pitchFamily="18" charset="0"/>
                          </a:rPr>
                          <m:t>é</m:t>
                        </m:r>
                        <m:r>
                          <m:rPr>
                            <m:sty m:val="p"/>
                          </m:rPr>
                          <a:rPr lang="fr-FR">
                            <a:latin typeface="Cambria Math" panose="02040503050406030204" pitchFamily="18" charset="0"/>
                          </a:rPr>
                          <m:t>cision</m:t>
                        </m:r>
                        <m:r>
                          <a:rPr lang="fr-FR">
                            <a:latin typeface="Cambria Math" panose="02040503050406030204" pitchFamily="18" charset="0"/>
                          </a:rPr>
                          <m:t>)</m:t>
                        </m:r>
                      </m:den>
                    </m:f>
                  </m:oMath>
                </a14:m>
                <a:r>
                  <a:rPr lang="fr-FR" dirty="0">
                    <a:effectLst/>
                  </a:rPr>
                  <a:t> </a:t>
                </a:r>
                <a:endParaRPr lang="fr-FR" dirty="0"/>
              </a:p>
            </p:txBody>
          </p:sp>
        </mc:Choice>
        <mc:Fallback xmlns="">
          <p:sp>
            <p:nvSpPr>
              <p:cNvPr id="34" name="ZoneTexte 33">
                <a:extLst>
                  <a:ext uri="{FF2B5EF4-FFF2-40B4-BE49-F238E27FC236}">
                    <a16:creationId xmlns:a16="http://schemas.microsoft.com/office/drawing/2014/main" id="{3DB6EF65-9BD3-8141-BB1F-D14BEE72FA7C}"/>
                  </a:ext>
                </a:extLst>
              </p:cNvPr>
              <p:cNvSpPr txBox="1">
                <a:spLocks noRot="1" noChangeAspect="1" noMove="1" noResize="1" noEditPoints="1" noAdjustHandles="1" noChangeArrowheads="1" noChangeShapeType="1" noTextEdit="1"/>
              </p:cNvSpPr>
              <p:nvPr/>
            </p:nvSpPr>
            <p:spPr>
              <a:xfrm>
                <a:off x="9375788" y="2709940"/>
                <a:ext cx="2146503" cy="533544"/>
              </a:xfrm>
              <a:prstGeom prst="rect">
                <a:avLst/>
              </a:prstGeom>
              <a:blipFill>
                <a:blip r:embed="rId7"/>
                <a:stretch>
                  <a:fillRect r="-3509" b="-4545"/>
                </a:stretch>
              </a:blipFill>
            </p:spPr>
            <p:txBody>
              <a:bodyPr/>
              <a:lstStyle/>
              <a:p>
                <a:r>
                  <a:rPr lang="fr-FR">
                    <a:noFill/>
                  </a:rPr>
                  <a:t> </a:t>
                </a:r>
              </a:p>
            </p:txBody>
          </p:sp>
        </mc:Fallback>
      </mc:AlternateContent>
      <p:cxnSp>
        <p:nvCxnSpPr>
          <p:cNvPr id="35" name="Connecteur droit 34">
            <a:extLst>
              <a:ext uri="{FF2B5EF4-FFF2-40B4-BE49-F238E27FC236}">
                <a16:creationId xmlns:a16="http://schemas.microsoft.com/office/drawing/2014/main" id="{28C07ADD-24A8-014B-B587-E7358EC0F0FC}"/>
              </a:ext>
            </a:extLst>
          </p:cNvPr>
          <p:cNvCxnSpPr>
            <a:cxnSpLocks/>
          </p:cNvCxnSpPr>
          <p:nvPr/>
        </p:nvCxnSpPr>
        <p:spPr>
          <a:xfrm>
            <a:off x="10192871" y="2335602"/>
            <a:ext cx="0" cy="374338"/>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A23A77AC-ACD6-A348-98AB-E8BBF7CA0199}"/>
              </a:ext>
            </a:extLst>
          </p:cNvPr>
          <p:cNvCxnSpPr>
            <a:cxnSpLocks/>
          </p:cNvCxnSpPr>
          <p:nvPr/>
        </p:nvCxnSpPr>
        <p:spPr>
          <a:xfrm>
            <a:off x="3935310" y="2323831"/>
            <a:ext cx="2329" cy="58216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7CE60940-8868-E346-A4D8-6FEA6F62E6C3}"/>
                  </a:ext>
                </a:extLst>
              </p:cNvPr>
              <p:cNvSpPr txBox="1"/>
              <p:nvPr/>
            </p:nvSpPr>
            <p:spPr>
              <a:xfrm>
                <a:off x="3185746" y="2674522"/>
                <a:ext cx="2369688" cy="57041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14:m>
                  <m:oMath xmlns:m="http://schemas.openxmlformats.org/officeDocument/2006/math">
                    <m:f>
                      <m:fPr>
                        <m:ctrlPr>
                          <a:rPr lang="fr-FR" sz="2000" i="1">
                            <a:latin typeface="Cambria Math" panose="02040503050406030204" pitchFamily="18" charset="0"/>
                          </a:rPr>
                        </m:ctrlPr>
                      </m:fPr>
                      <m:num>
                        <m:r>
                          <a:rPr lang="en-US" sz="2000" i="1">
                            <a:latin typeface="Cambria Math" panose="02040503050406030204" pitchFamily="18" charset="0"/>
                          </a:rPr>
                          <m:t>1</m:t>
                        </m:r>
                      </m:num>
                      <m:den>
                        <m:r>
                          <a:rPr lang="fr-FR" sz="2000" i="1">
                            <a:latin typeface="Cambria Math" panose="02040503050406030204" pitchFamily="18" charset="0"/>
                          </a:rPr>
                          <m:t>𝑁</m:t>
                        </m:r>
                      </m:den>
                    </m:f>
                    <m:nary>
                      <m:naryPr>
                        <m:chr m:val="∑"/>
                        <m:limLoc m:val="undOvr"/>
                        <m:ctrlPr>
                          <a:rPr lang="fr-FR" sz="2000" i="1">
                            <a:latin typeface="Cambria Math" panose="02040503050406030204" pitchFamily="18" charset="0"/>
                          </a:rPr>
                        </m:ctrlPr>
                      </m:naryPr>
                      <m:sub>
                        <m:r>
                          <a:rPr lang="fr-FR" sz="2000" i="1">
                            <a:latin typeface="Cambria Math" panose="02040503050406030204" pitchFamily="18" charset="0"/>
                          </a:rPr>
                          <m:t>𝑖</m:t>
                        </m:r>
                        <m:r>
                          <a:rPr lang="en-US" sz="2000" i="1">
                            <a:latin typeface="Cambria Math" panose="02040503050406030204" pitchFamily="18" charset="0"/>
                          </a:rPr>
                          <m:t>=1</m:t>
                        </m:r>
                      </m:sub>
                      <m:sup>
                        <m:r>
                          <a:rPr lang="fr-FR" sz="2000" i="1">
                            <a:latin typeface="Cambria Math" panose="02040503050406030204" pitchFamily="18" charset="0"/>
                          </a:rPr>
                          <m:t>𝑁</m:t>
                        </m:r>
                      </m:sup>
                      <m:e>
                        <m:f>
                          <m:fPr>
                            <m:ctrlPr>
                              <a:rPr lang="fr-FR" sz="2000" i="1">
                                <a:latin typeface="Cambria Math" panose="02040503050406030204" pitchFamily="18" charset="0"/>
                              </a:rPr>
                            </m:ctrlPr>
                          </m:fPr>
                          <m:num>
                            <m:r>
                              <a:rPr lang="en-US" sz="2000" i="1">
                                <a:latin typeface="Cambria Math" panose="02040503050406030204" pitchFamily="18" charset="0"/>
                              </a:rPr>
                              <m:t>1</m:t>
                            </m:r>
                          </m:num>
                          <m:den>
                            <m:r>
                              <a:rPr lang="fr-FR" sz="2000" i="1">
                                <a:latin typeface="Cambria Math" panose="02040503050406030204" pitchFamily="18" charset="0"/>
                              </a:rPr>
                              <m:t>𝑄</m:t>
                            </m:r>
                          </m:den>
                        </m:f>
                        <m:r>
                          <a:rPr lang="en-US" sz="2000" i="1">
                            <a:latin typeface="Cambria Math" panose="02040503050406030204" pitchFamily="18" charset="0"/>
                          </a:rPr>
                          <m:t>|</m:t>
                        </m:r>
                        <m:r>
                          <m:rPr>
                            <m:sty m:val="p"/>
                          </m:rPr>
                          <a:rPr lang="en-US" sz="2000">
                            <a:latin typeface="Cambria Math" panose="02040503050406030204" pitchFamily="18" charset="0"/>
                          </a:rPr>
                          <m:t>h</m:t>
                        </m:r>
                        <m:r>
                          <a:rPr lang="en-US" sz="2000">
                            <a:latin typeface="Cambria Math" panose="02040503050406030204" pitchFamily="18" charset="0"/>
                          </a:rPr>
                          <m:t> (</m:t>
                        </m:r>
                        <m:r>
                          <m:rPr>
                            <m:sty m:val="p"/>
                          </m:rPr>
                          <a:rPr lang="en-US" sz="2000">
                            <a:latin typeface="Cambria Math" panose="02040503050406030204" pitchFamily="18" charset="0"/>
                          </a:rPr>
                          <m:t>xi</m:t>
                        </m:r>
                        <m:r>
                          <a:rPr lang="en-US" sz="2000">
                            <a:latin typeface="Cambria Math" panose="02040503050406030204" pitchFamily="18" charset="0"/>
                          </a:rPr>
                          <m:t>) </m:t>
                        </m:r>
                        <m:r>
                          <m:rPr>
                            <m:sty m:val="p"/>
                          </m:rPr>
                          <a:rPr lang="fr-FR" sz="2000">
                            <a:latin typeface="Cambria Math" panose="02040503050406030204" pitchFamily="18" charset="0"/>
                          </a:rPr>
                          <m:t>Δ</m:t>
                        </m:r>
                        <m:r>
                          <m:rPr>
                            <m:sty m:val="p"/>
                          </m:rPr>
                          <a:rPr lang="en-US" sz="2000">
                            <a:latin typeface="Cambria Math" panose="02040503050406030204" pitchFamily="18" charset="0"/>
                          </a:rPr>
                          <m:t>Yi</m:t>
                        </m:r>
                      </m:e>
                    </m:nary>
                    <m:r>
                      <a:rPr lang="en-US" sz="2000" i="1">
                        <a:latin typeface="Cambria Math" panose="02040503050406030204" pitchFamily="18" charset="0"/>
                      </a:rPr>
                      <m:t>|</m:t>
                    </m:r>
                  </m:oMath>
                </a14:m>
                <a:r>
                  <a:rPr lang="fr-FR" sz="2000" dirty="0">
                    <a:effectLst/>
                  </a:rPr>
                  <a:t> </a:t>
                </a:r>
                <a:endParaRPr lang="fr-FR" sz="2000" dirty="0"/>
              </a:p>
            </p:txBody>
          </p:sp>
        </mc:Choice>
        <mc:Fallback xmlns="">
          <p:sp>
            <p:nvSpPr>
              <p:cNvPr id="39" name="ZoneTexte 38">
                <a:extLst>
                  <a:ext uri="{FF2B5EF4-FFF2-40B4-BE49-F238E27FC236}">
                    <a16:creationId xmlns:a16="http://schemas.microsoft.com/office/drawing/2014/main" id="{7CE60940-8868-E346-A4D8-6FEA6F62E6C3}"/>
                  </a:ext>
                </a:extLst>
              </p:cNvPr>
              <p:cNvSpPr txBox="1">
                <a:spLocks noRot="1" noChangeAspect="1" noMove="1" noResize="1" noEditPoints="1" noAdjustHandles="1" noChangeArrowheads="1" noChangeShapeType="1" noTextEdit="1"/>
              </p:cNvSpPr>
              <p:nvPr/>
            </p:nvSpPr>
            <p:spPr>
              <a:xfrm>
                <a:off x="3185746" y="2674522"/>
                <a:ext cx="2369688" cy="570413"/>
              </a:xfrm>
              <a:prstGeom prst="rect">
                <a:avLst/>
              </a:prstGeom>
              <a:blipFill>
                <a:blip r:embed="rId8"/>
                <a:stretch>
                  <a:fillRect l="-7447" t="-68085" r="-1596" b="-100000"/>
                </a:stretch>
              </a:blipFill>
            </p:spPr>
            <p:txBody>
              <a:bodyPr/>
              <a:lstStyle/>
              <a:p>
                <a:r>
                  <a:rPr lang="fr-FR">
                    <a:noFill/>
                  </a:rPr>
                  <a:t> </a:t>
                </a:r>
              </a:p>
            </p:txBody>
          </p:sp>
        </mc:Fallback>
      </mc:AlternateContent>
      <p:sp>
        <p:nvSpPr>
          <p:cNvPr id="63" name="Signalisation droite 62">
            <a:extLst>
              <a:ext uri="{FF2B5EF4-FFF2-40B4-BE49-F238E27FC236}">
                <a16:creationId xmlns:a16="http://schemas.microsoft.com/office/drawing/2014/main" id="{7B7EC788-A4A0-E048-832B-D73BC06B498D}"/>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21</a:t>
            </a:r>
          </a:p>
        </p:txBody>
      </p:sp>
      <p:sp>
        <p:nvSpPr>
          <p:cNvPr id="2" name="ZoneTexte 1">
            <a:extLst>
              <a:ext uri="{FF2B5EF4-FFF2-40B4-BE49-F238E27FC236}">
                <a16:creationId xmlns:a16="http://schemas.microsoft.com/office/drawing/2014/main" id="{3E14B502-220B-1541-912B-A568CFFE289E}"/>
              </a:ext>
            </a:extLst>
          </p:cNvPr>
          <p:cNvSpPr txBox="1"/>
          <p:nvPr/>
        </p:nvSpPr>
        <p:spPr>
          <a:xfrm>
            <a:off x="248936" y="4666273"/>
            <a:ext cx="3092659" cy="203132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fr-FR" dirty="0"/>
              <a:t>La mesure de performance la plus intuitive et il s'agit simplement d'un rapport entre les observations correctement</a:t>
            </a:r>
          </a:p>
          <a:p>
            <a:pPr algn="just"/>
            <a:r>
              <a:rPr lang="fr-FR" dirty="0"/>
              <a:t> prédites et les observations totales. Une bonne mesure si FP et FN presque égaux</a:t>
            </a:r>
          </a:p>
        </p:txBody>
      </p:sp>
      <p:sp>
        <p:nvSpPr>
          <p:cNvPr id="42" name="ZoneTexte 41">
            <a:extLst>
              <a:ext uri="{FF2B5EF4-FFF2-40B4-BE49-F238E27FC236}">
                <a16:creationId xmlns:a16="http://schemas.microsoft.com/office/drawing/2014/main" id="{AE33C806-5EC7-D840-9D67-4544A3E794F1}"/>
              </a:ext>
            </a:extLst>
          </p:cNvPr>
          <p:cNvSpPr txBox="1"/>
          <p:nvPr/>
        </p:nvSpPr>
        <p:spPr>
          <a:xfrm>
            <a:off x="6764907" y="5209899"/>
            <a:ext cx="2624516" cy="1477328"/>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fr-FR" dirty="0"/>
              <a:t>La précision est le rapport des observations positives correctement prédites et le total des observations positives </a:t>
            </a:r>
          </a:p>
        </p:txBody>
      </p:sp>
      <p:sp>
        <p:nvSpPr>
          <p:cNvPr id="43" name="ZoneTexte 42">
            <a:extLst>
              <a:ext uri="{FF2B5EF4-FFF2-40B4-BE49-F238E27FC236}">
                <a16:creationId xmlns:a16="http://schemas.microsoft.com/office/drawing/2014/main" id="{86794701-D8DF-F042-895B-F56553D5E0B6}"/>
              </a:ext>
            </a:extLst>
          </p:cNvPr>
          <p:cNvSpPr txBox="1"/>
          <p:nvPr/>
        </p:nvSpPr>
        <p:spPr>
          <a:xfrm>
            <a:off x="3542002" y="4655902"/>
            <a:ext cx="3022498" cy="203132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fr-FR" dirty="0"/>
              <a:t>Elle évalue combien de fois une paire d'exemple-label est mal classée, c'est-à-dire que soit l'étiquette n'appartenant pas à l'exemple est prédite ou qu’une étiquette appartenant </a:t>
            </a:r>
          </a:p>
          <a:p>
            <a:pPr algn="just"/>
            <a:r>
              <a:rPr lang="fr-FR" dirty="0"/>
              <a:t>à l'exemple n'est pas prédite </a:t>
            </a:r>
          </a:p>
        </p:txBody>
      </p:sp>
      <p:sp>
        <p:nvSpPr>
          <p:cNvPr id="44" name="ZoneTexte 43">
            <a:extLst>
              <a:ext uri="{FF2B5EF4-FFF2-40B4-BE49-F238E27FC236}">
                <a16:creationId xmlns:a16="http://schemas.microsoft.com/office/drawing/2014/main" id="{7DFECC86-B5B4-A74D-B37B-D3B28A6A41C3}"/>
              </a:ext>
            </a:extLst>
          </p:cNvPr>
          <p:cNvSpPr txBox="1"/>
          <p:nvPr/>
        </p:nvSpPr>
        <p:spPr>
          <a:xfrm>
            <a:off x="9140064" y="4064945"/>
            <a:ext cx="2617950" cy="923330"/>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fr-FR" dirty="0"/>
              <a:t>Elle mesure la capacité du classifieur à trouver tous les échantillons positifs</a:t>
            </a:r>
          </a:p>
        </p:txBody>
      </p:sp>
      <p:cxnSp>
        <p:nvCxnSpPr>
          <p:cNvPr id="46" name="Connecteur droit avec flèche 45">
            <a:extLst>
              <a:ext uri="{FF2B5EF4-FFF2-40B4-BE49-F238E27FC236}">
                <a16:creationId xmlns:a16="http://schemas.microsoft.com/office/drawing/2014/main" id="{7FD69AFF-BACE-9449-91CE-0380046877F6}"/>
              </a:ext>
            </a:extLst>
          </p:cNvPr>
          <p:cNvCxnSpPr>
            <a:cxnSpLocks/>
          </p:cNvCxnSpPr>
          <p:nvPr/>
        </p:nvCxnSpPr>
        <p:spPr>
          <a:xfrm flipH="1">
            <a:off x="1177068" y="3271913"/>
            <a:ext cx="1" cy="1281675"/>
          </a:xfrm>
          <a:prstGeom prst="straightConnector1">
            <a:avLst/>
          </a:prstGeom>
          <a:ln w="88900">
            <a:solidFill>
              <a:srgbClr val="C00000"/>
            </a:solidFill>
            <a:tailEnd type="triangle"/>
          </a:ln>
        </p:spPr>
        <p:style>
          <a:lnRef idx="2">
            <a:schemeClr val="accent2"/>
          </a:lnRef>
          <a:fillRef idx="0">
            <a:schemeClr val="accent2"/>
          </a:fillRef>
          <a:effectRef idx="1">
            <a:schemeClr val="accent2"/>
          </a:effectRef>
          <a:fontRef idx="minor">
            <a:schemeClr val="tx1"/>
          </a:fontRef>
        </p:style>
      </p:cxnSp>
      <p:cxnSp>
        <p:nvCxnSpPr>
          <p:cNvPr id="48" name="Connecteur droit avec flèche 47">
            <a:extLst>
              <a:ext uri="{FF2B5EF4-FFF2-40B4-BE49-F238E27FC236}">
                <a16:creationId xmlns:a16="http://schemas.microsoft.com/office/drawing/2014/main" id="{670C313B-6877-5C49-A9A2-FF647729C173}"/>
              </a:ext>
            </a:extLst>
          </p:cNvPr>
          <p:cNvCxnSpPr>
            <a:cxnSpLocks/>
          </p:cNvCxnSpPr>
          <p:nvPr/>
        </p:nvCxnSpPr>
        <p:spPr>
          <a:xfrm>
            <a:off x="6764907" y="3298203"/>
            <a:ext cx="1164530" cy="1869244"/>
          </a:xfrm>
          <a:prstGeom prst="straightConnector1">
            <a:avLst/>
          </a:prstGeom>
          <a:ln w="88900">
            <a:solidFill>
              <a:srgbClr val="C00000"/>
            </a:solidFill>
            <a:tailEnd type="triangle"/>
          </a:ln>
        </p:spPr>
        <p:style>
          <a:lnRef idx="2">
            <a:schemeClr val="accent2"/>
          </a:lnRef>
          <a:fillRef idx="0">
            <a:schemeClr val="accent2"/>
          </a:fillRef>
          <a:effectRef idx="1">
            <a:schemeClr val="accent2"/>
          </a:effectRef>
          <a:fontRef idx="minor">
            <a:schemeClr val="tx1"/>
          </a:fontRef>
        </p:style>
      </p:cxnSp>
      <p:cxnSp>
        <p:nvCxnSpPr>
          <p:cNvPr id="49" name="Connecteur droit avec flèche 48">
            <a:extLst>
              <a:ext uri="{FF2B5EF4-FFF2-40B4-BE49-F238E27FC236}">
                <a16:creationId xmlns:a16="http://schemas.microsoft.com/office/drawing/2014/main" id="{0FE8EF6B-2260-AB41-ADA6-36A25727221B}"/>
              </a:ext>
            </a:extLst>
          </p:cNvPr>
          <p:cNvCxnSpPr>
            <a:cxnSpLocks/>
          </p:cNvCxnSpPr>
          <p:nvPr/>
        </p:nvCxnSpPr>
        <p:spPr>
          <a:xfrm flipH="1">
            <a:off x="3935310" y="3271912"/>
            <a:ext cx="1" cy="1281675"/>
          </a:xfrm>
          <a:prstGeom prst="straightConnector1">
            <a:avLst/>
          </a:prstGeom>
          <a:ln w="88900">
            <a:solidFill>
              <a:srgbClr val="C00000"/>
            </a:solidFill>
            <a:tailEnd type="triangle"/>
          </a:ln>
        </p:spPr>
        <p:style>
          <a:lnRef idx="2">
            <a:schemeClr val="accent2"/>
          </a:lnRef>
          <a:fillRef idx="0">
            <a:schemeClr val="accent2"/>
          </a:fillRef>
          <a:effectRef idx="1">
            <a:schemeClr val="accent2"/>
          </a:effectRef>
          <a:fontRef idx="minor">
            <a:schemeClr val="tx1"/>
          </a:fontRef>
        </p:style>
      </p:cxnSp>
      <p:cxnSp>
        <p:nvCxnSpPr>
          <p:cNvPr id="51" name="Connecteur droit avec flèche 50">
            <a:extLst>
              <a:ext uri="{FF2B5EF4-FFF2-40B4-BE49-F238E27FC236}">
                <a16:creationId xmlns:a16="http://schemas.microsoft.com/office/drawing/2014/main" id="{C51E4959-A00E-504E-B599-423174787F01}"/>
              </a:ext>
            </a:extLst>
          </p:cNvPr>
          <p:cNvCxnSpPr>
            <a:cxnSpLocks/>
          </p:cNvCxnSpPr>
          <p:nvPr/>
        </p:nvCxnSpPr>
        <p:spPr>
          <a:xfrm>
            <a:off x="8374318" y="3298753"/>
            <a:ext cx="1290382" cy="766192"/>
          </a:xfrm>
          <a:prstGeom prst="straightConnector1">
            <a:avLst/>
          </a:prstGeom>
          <a:ln w="88900">
            <a:solidFill>
              <a:srgbClr val="C0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3690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p:tgtEl>
                                          <p:spTgt spid="26"/>
                                        </p:tgtEl>
                                        <p:attrNameLst>
                                          <p:attrName>ppt_y</p:attrName>
                                        </p:attrNameLst>
                                      </p:cBhvr>
                                      <p:tavLst>
                                        <p:tav tm="0">
                                          <p:val>
                                            <p:strVal val="#ppt_y+#ppt_h*1.125000"/>
                                          </p:val>
                                        </p:tav>
                                        <p:tav tm="100000">
                                          <p:val>
                                            <p:strVal val="#ppt_y"/>
                                          </p:val>
                                        </p:tav>
                                      </p:tavLst>
                                    </p:anim>
                                    <p:animEffect transition="in" filter="wipe(up)">
                                      <p:cBhvr>
                                        <p:cTn id="64" dur="500"/>
                                        <p:tgtEl>
                                          <p:spTgt spid="26"/>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p:tgtEl>
                                          <p:spTgt spid="25"/>
                                        </p:tgtEl>
                                        <p:attrNameLst>
                                          <p:attrName>ppt_y</p:attrName>
                                        </p:attrNameLst>
                                      </p:cBhvr>
                                      <p:tavLst>
                                        <p:tav tm="0">
                                          <p:val>
                                            <p:strVal val="#ppt_y+#ppt_h*1.125000"/>
                                          </p:val>
                                        </p:tav>
                                        <p:tav tm="100000">
                                          <p:val>
                                            <p:strVal val="#ppt_y"/>
                                          </p:val>
                                        </p:tav>
                                      </p:tavLst>
                                    </p:anim>
                                    <p:animEffect transition="in" filter="wipe(up)">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500"/>
                                        <p:tgtEl>
                                          <p:spTgt spid="46"/>
                                        </p:tgtEl>
                                        <p:attrNameLst>
                                          <p:attrName>ppt_y</p:attrName>
                                        </p:attrNameLst>
                                      </p:cBhvr>
                                      <p:tavLst>
                                        <p:tav tm="0">
                                          <p:val>
                                            <p:strVal val="#ppt_y+#ppt_h*1.125000"/>
                                          </p:val>
                                        </p:tav>
                                        <p:tav tm="100000">
                                          <p:val>
                                            <p:strVal val="#ppt_y"/>
                                          </p:val>
                                        </p:tav>
                                      </p:tavLst>
                                    </p:anim>
                                    <p:animEffect transition="in" filter="wipe(up)">
                                      <p:cBhvr>
                                        <p:cTn id="74" dur="500"/>
                                        <p:tgtEl>
                                          <p:spTgt spid="46"/>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p:tgtEl>
                                          <p:spTgt spid="2"/>
                                        </p:tgtEl>
                                        <p:attrNameLst>
                                          <p:attrName>ppt_y</p:attrName>
                                        </p:attrNameLst>
                                      </p:cBhvr>
                                      <p:tavLst>
                                        <p:tav tm="0">
                                          <p:val>
                                            <p:strVal val="#ppt_y+#ppt_h*1.125000"/>
                                          </p:val>
                                        </p:tav>
                                        <p:tav tm="100000">
                                          <p:val>
                                            <p:strVal val="#ppt_y"/>
                                          </p:val>
                                        </p:tav>
                                      </p:tavLst>
                                    </p:anim>
                                    <p:animEffect transition="in" filter="wipe(up)">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p:tgtEl>
                                          <p:spTgt spid="37"/>
                                        </p:tgtEl>
                                        <p:attrNameLst>
                                          <p:attrName>ppt_y</p:attrName>
                                        </p:attrNameLst>
                                      </p:cBhvr>
                                      <p:tavLst>
                                        <p:tav tm="0">
                                          <p:val>
                                            <p:strVal val="#ppt_y+#ppt_h*1.125000"/>
                                          </p:val>
                                        </p:tav>
                                        <p:tav tm="100000">
                                          <p:val>
                                            <p:strVal val="#ppt_y"/>
                                          </p:val>
                                        </p:tav>
                                      </p:tavLst>
                                    </p:anim>
                                    <p:animEffect transition="in" filter="wipe(up)">
                                      <p:cBhvr>
                                        <p:cTn id="84" dur="500"/>
                                        <p:tgtEl>
                                          <p:spTgt spid="37"/>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p:tgtEl>
                                          <p:spTgt spid="39"/>
                                        </p:tgtEl>
                                        <p:attrNameLst>
                                          <p:attrName>ppt_y</p:attrName>
                                        </p:attrNameLst>
                                      </p:cBhvr>
                                      <p:tavLst>
                                        <p:tav tm="0">
                                          <p:val>
                                            <p:strVal val="#ppt_y+#ppt_h*1.125000"/>
                                          </p:val>
                                        </p:tav>
                                        <p:tav tm="100000">
                                          <p:val>
                                            <p:strVal val="#ppt_y"/>
                                          </p:val>
                                        </p:tav>
                                      </p:tavLst>
                                    </p:anim>
                                    <p:animEffect transition="in" filter="wipe(up)">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additive="base">
                                        <p:cTn id="93" dur="500"/>
                                        <p:tgtEl>
                                          <p:spTgt spid="49"/>
                                        </p:tgtEl>
                                        <p:attrNameLst>
                                          <p:attrName>ppt_y</p:attrName>
                                        </p:attrNameLst>
                                      </p:cBhvr>
                                      <p:tavLst>
                                        <p:tav tm="0">
                                          <p:val>
                                            <p:strVal val="#ppt_y+#ppt_h*1.125000"/>
                                          </p:val>
                                        </p:tav>
                                        <p:tav tm="100000">
                                          <p:val>
                                            <p:strVal val="#ppt_y"/>
                                          </p:val>
                                        </p:tav>
                                      </p:tavLst>
                                    </p:anim>
                                    <p:animEffect transition="in" filter="wipe(up)">
                                      <p:cBhvr>
                                        <p:cTn id="94" dur="500"/>
                                        <p:tgtEl>
                                          <p:spTgt spid="49"/>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p:tgtEl>
                                          <p:spTgt spid="43"/>
                                        </p:tgtEl>
                                        <p:attrNameLst>
                                          <p:attrName>ppt_y</p:attrName>
                                        </p:attrNameLst>
                                      </p:cBhvr>
                                      <p:tavLst>
                                        <p:tav tm="0">
                                          <p:val>
                                            <p:strVal val="#ppt_y+#ppt_h*1.125000"/>
                                          </p:val>
                                        </p:tav>
                                        <p:tav tm="100000">
                                          <p:val>
                                            <p:strVal val="#ppt_y"/>
                                          </p:val>
                                        </p:tav>
                                      </p:tavLst>
                                    </p:anim>
                                    <p:animEffect transition="in" filter="wipe(up)">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p:tgtEl>
                                          <p:spTgt spid="29"/>
                                        </p:tgtEl>
                                        <p:attrNameLst>
                                          <p:attrName>ppt_y</p:attrName>
                                        </p:attrNameLst>
                                      </p:cBhvr>
                                      <p:tavLst>
                                        <p:tav tm="0">
                                          <p:val>
                                            <p:strVal val="#ppt_y+#ppt_h*1.125000"/>
                                          </p:val>
                                        </p:tav>
                                        <p:tav tm="100000">
                                          <p:val>
                                            <p:strVal val="#ppt_y"/>
                                          </p:val>
                                        </p:tav>
                                      </p:tavLst>
                                    </p:anim>
                                    <p:animEffect transition="in" filter="wipe(up)">
                                      <p:cBhvr>
                                        <p:cTn id="104" dur="500"/>
                                        <p:tgtEl>
                                          <p:spTgt spid="29"/>
                                        </p:tgtEl>
                                      </p:cBhvr>
                                    </p:animEffect>
                                  </p:childTnLst>
                                </p:cTn>
                              </p:par>
                              <p:par>
                                <p:cTn id="105" presetID="12" presetClass="entr" presetSubtype="4"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p:tgtEl>
                                          <p:spTgt spid="28"/>
                                        </p:tgtEl>
                                        <p:attrNameLst>
                                          <p:attrName>ppt_y</p:attrName>
                                        </p:attrNameLst>
                                      </p:cBhvr>
                                      <p:tavLst>
                                        <p:tav tm="0">
                                          <p:val>
                                            <p:strVal val="#ppt_y+#ppt_h*1.125000"/>
                                          </p:val>
                                        </p:tav>
                                        <p:tav tm="100000">
                                          <p:val>
                                            <p:strVal val="#ppt_y"/>
                                          </p:val>
                                        </p:tav>
                                      </p:tavLst>
                                    </p:anim>
                                    <p:animEffect transition="in" filter="wipe(up)">
                                      <p:cBhvr>
                                        <p:cTn id="108" dur="500"/>
                                        <p:tgtEl>
                                          <p:spTgt spid="28"/>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4" fill="hold" nodeType="clickEffect">
                                  <p:stCondLst>
                                    <p:cond delay="0"/>
                                  </p:stCondLst>
                                  <p:childTnLst>
                                    <p:set>
                                      <p:cBhvr>
                                        <p:cTn id="112" dur="1" fill="hold">
                                          <p:stCondLst>
                                            <p:cond delay="0"/>
                                          </p:stCondLst>
                                        </p:cTn>
                                        <p:tgtEl>
                                          <p:spTgt spid="48"/>
                                        </p:tgtEl>
                                        <p:attrNameLst>
                                          <p:attrName>style.visibility</p:attrName>
                                        </p:attrNameLst>
                                      </p:cBhvr>
                                      <p:to>
                                        <p:strVal val="visible"/>
                                      </p:to>
                                    </p:set>
                                    <p:anim calcmode="lin" valueType="num">
                                      <p:cBhvr additive="base">
                                        <p:cTn id="113" dur="500"/>
                                        <p:tgtEl>
                                          <p:spTgt spid="48"/>
                                        </p:tgtEl>
                                        <p:attrNameLst>
                                          <p:attrName>ppt_y</p:attrName>
                                        </p:attrNameLst>
                                      </p:cBhvr>
                                      <p:tavLst>
                                        <p:tav tm="0">
                                          <p:val>
                                            <p:strVal val="#ppt_y+#ppt_h*1.125000"/>
                                          </p:val>
                                        </p:tav>
                                        <p:tav tm="100000">
                                          <p:val>
                                            <p:strVal val="#ppt_y"/>
                                          </p:val>
                                        </p:tav>
                                      </p:tavLst>
                                    </p:anim>
                                    <p:animEffect transition="in" filter="wipe(up)">
                                      <p:cBhvr>
                                        <p:cTn id="114" dur="500"/>
                                        <p:tgtEl>
                                          <p:spTgt spid="48"/>
                                        </p:tgtEl>
                                      </p:cBhvr>
                                    </p:animEffect>
                                  </p:childTnLst>
                                </p:cTn>
                              </p:par>
                              <p:par>
                                <p:cTn id="115" presetID="12" presetClass="entr" presetSubtype="4"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p:tgtEl>
                                          <p:spTgt spid="42"/>
                                        </p:tgtEl>
                                        <p:attrNameLst>
                                          <p:attrName>ppt_y</p:attrName>
                                        </p:attrNameLst>
                                      </p:cBhvr>
                                      <p:tavLst>
                                        <p:tav tm="0">
                                          <p:val>
                                            <p:strVal val="#ppt_y+#ppt_h*1.125000"/>
                                          </p:val>
                                        </p:tav>
                                        <p:tav tm="100000">
                                          <p:val>
                                            <p:strVal val="#ppt_y"/>
                                          </p:val>
                                        </p:tav>
                                      </p:tavLst>
                                    </p:anim>
                                    <p:animEffect transition="in" filter="wipe(up)">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12" presetClass="entr" presetSubtype="4" fill="hold" nodeType="click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additive="base">
                                        <p:cTn id="123" dur="500"/>
                                        <p:tgtEl>
                                          <p:spTgt spid="33"/>
                                        </p:tgtEl>
                                        <p:attrNameLst>
                                          <p:attrName>ppt_y</p:attrName>
                                        </p:attrNameLst>
                                      </p:cBhvr>
                                      <p:tavLst>
                                        <p:tav tm="0">
                                          <p:val>
                                            <p:strVal val="#ppt_y+#ppt_h*1.125000"/>
                                          </p:val>
                                        </p:tav>
                                        <p:tav tm="100000">
                                          <p:val>
                                            <p:strVal val="#ppt_y"/>
                                          </p:val>
                                        </p:tav>
                                      </p:tavLst>
                                    </p:anim>
                                    <p:animEffect transition="in" filter="wipe(up)">
                                      <p:cBhvr>
                                        <p:cTn id="124" dur="500"/>
                                        <p:tgtEl>
                                          <p:spTgt spid="33"/>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500"/>
                                        <p:tgtEl>
                                          <p:spTgt spid="32"/>
                                        </p:tgtEl>
                                        <p:attrNameLst>
                                          <p:attrName>ppt_y</p:attrName>
                                        </p:attrNameLst>
                                      </p:cBhvr>
                                      <p:tavLst>
                                        <p:tav tm="0">
                                          <p:val>
                                            <p:strVal val="#ppt_y+#ppt_h*1.125000"/>
                                          </p:val>
                                        </p:tav>
                                        <p:tav tm="100000">
                                          <p:val>
                                            <p:strVal val="#ppt_y"/>
                                          </p:val>
                                        </p:tav>
                                      </p:tavLst>
                                    </p:anim>
                                    <p:animEffect transition="in" filter="wipe(up)">
                                      <p:cBhvr>
                                        <p:cTn id="128" dur="500"/>
                                        <p:tgtEl>
                                          <p:spTgt spid="32"/>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4" fill="hold" nodeType="clickEffect">
                                  <p:stCondLst>
                                    <p:cond delay="0"/>
                                  </p:stCondLst>
                                  <p:childTnLst>
                                    <p:set>
                                      <p:cBhvr>
                                        <p:cTn id="132" dur="1" fill="hold">
                                          <p:stCondLst>
                                            <p:cond delay="0"/>
                                          </p:stCondLst>
                                        </p:cTn>
                                        <p:tgtEl>
                                          <p:spTgt spid="51"/>
                                        </p:tgtEl>
                                        <p:attrNameLst>
                                          <p:attrName>style.visibility</p:attrName>
                                        </p:attrNameLst>
                                      </p:cBhvr>
                                      <p:to>
                                        <p:strVal val="visible"/>
                                      </p:to>
                                    </p:set>
                                    <p:anim calcmode="lin" valueType="num">
                                      <p:cBhvr additive="base">
                                        <p:cTn id="133" dur="500"/>
                                        <p:tgtEl>
                                          <p:spTgt spid="51"/>
                                        </p:tgtEl>
                                        <p:attrNameLst>
                                          <p:attrName>ppt_y</p:attrName>
                                        </p:attrNameLst>
                                      </p:cBhvr>
                                      <p:tavLst>
                                        <p:tav tm="0">
                                          <p:val>
                                            <p:strVal val="#ppt_y+#ppt_h*1.125000"/>
                                          </p:val>
                                        </p:tav>
                                        <p:tav tm="100000">
                                          <p:val>
                                            <p:strVal val="#ppt_y"/>
                                          </p:val>
                                        </p:tav>
                                      </p:tavLst>
                                    </p:anim>
                                    <p:animEffect transition="in" filter="wipe(up)">
                                      <p:cBhvr>
                                        <p:cTn id="134" dur="500"/>
                                        <p:tgtEl>
                                          <p:spTgt spid="51"/>
                                        </p:tgtEl>
                                      </p:cBhvr>
                                    </p:animEffect>
                                  </p:childTnLst>
                                </p:cTn>
                              </p:par>
                              <p:par>
                                <p:cTn id="135" presetID="12" presetClass="entr" presetSubtype="4" fill="hold" grpId="0" nodeType="with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additive="base">
                                        <p:cTn id="137" dur="500"/>
                                        <p:tgtEl>
                                          <p:spTgt spid="44"/>
                                        </p:tgtEl>
                                        <p:attrNameLst>
                                          <p:attrName>ppt_y</p:attrName>
                                        </p:attrNameLst>
                                      </p:cBhvr>
                                      <p:tavLst>
                                        <p:tav tm="0">
                                          <p:val>
                                            <p:strVal val="#ppt_y+#ppt_h*1.125000"/>
                                          </p:val>
                                        </p:tav>
                                        <p:tav tm="100000">
                                          <p:val>
                                            <p:strVal val="#ppt_y"/>
                                          </p:val>
                                        </p:tav>
                                      </p:tavLst>
                                    </p:anim>
                                    <p:animEffect transition="in" filter="wipe(up)">
                                      <p:cBhvr>
                                        <p:cTn id="138" dur="500"/>
                                        <p:tgtEl>
                                          <p:spTgt spid="44"/>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4"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 calcmode="lin" valueType="num">
                                      <p:cBhvr additive="base">
                                        <p:cTn id="143" dur="500"/>
                                        <p:tgtEl>
                                          <p:spTgt spid="35"/>
                                        </p:tgtEl>
                                        <p:attrNameLst>
                                          <p:attrName>ppt_y</p:attrName>
                                        </p:attrNameLst>
                                      </p:cBhvr>
                                      <p:tavLst>
                                        <p:tav tm="0">
                                          <p:val>
                                            <p:strVal val="#ppt_y+#ppt_h*1.125000"/>
                                          </p:val>
                                        </p:tav>
                                        <p:tav tm="100000">
                                          <p:val>
                                            <p:strVal val="#ppt_y"/>
                                          </p:val>
                                        </p:tav>
                                      </p:tavLst>
                                    </p:anim>
                                    <p:animEffect transition="in" filter="wipe(up)">
                                      <p:cBhvr>
                                        <p:cTn id="144" dur="500"/>
                                        <p:tgtEl>
                                          <p:spTgt spid="35"/>
                                        </p:tgtEl>
                                      </p:cBhvr>
                                    </p:animEffect>
                                  </p:childTnLst>
                                </p:cTn>
                              </p:par>
                              <p:par>
                                <p:cTn id="145" presetID="12" presetClass="entr" presetSubtype="4" fill="hold" grpId="0" nodeType="with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additive="base">
                                        <p:cTn id="147" dur="500"/>
                                        <p:tgtEl>
                                          <p:spTgt spid="34"/>
                                        </p:tgtEl>
                                        <p:attrNameLst>
                                          <p:attrName>ppt_y</p:attrName>
                                        </p:attrNameLst>
                                      </p:cBhvr>
                                      <p:tavLst>
                                        <p:tav tm="0">
                                          <p:val>
                                            <p:strVal val="#ppt_y+#ppt_h*1.125000"/>
                                          </p:val>
                                        </p:tav>
                                        <p:tav tm="100000">
                                          <p:val>
                                            <p:strVal val="#ppt_y"/>
                                          </p:val>
                                        </p:tav>
                                      </p:tavLst>
                                    </p:anim>
                                    <p:animEffect transition="in" filter="wipe(up)">
                                      <p:cBhvr>
                                        <p:cTn id="1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25" grpId="0" animBg="1"/>
      <p:bldP spid="28" grpId="0" animBg="1"/>
      <p:bldP spid="32" grpId="0" animBg="1"/>
      <p:bldP spid="34" grpId="0" animBg="1"/>
      <p:bldP spid="39" grpId="0" animBg="1"/>
      <p:bldP spid="2" grpId="0" animBg="1"/>
      <p:bldP spid="42"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EB9268B-25AA-A84E-906E-7303A5EE9E46}"/>
              </a:ext>
            </a:extLst>
          </p:cNvPr>
          <p:cNvSpPr txBox="1"/>
          <p:nvPr/>
        </p:nvSpPr>
        <p:spPr>
          <a:xfrm>
            <a:off x="441191" y="217715"/>
            <a:ext cx="215475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Classification</a:t>
            </a:r>
          </a:p>
        </p:txBody>
      </p:sp>
      <p:cxnSp>
        <p:nvCxnSpPr>
          <p:cNvPr id="5" name="Connecteur droit 4">
            <a:extLst>
              <a:ext uri="{FF2B5EF4-FFF2-40B4-BE49-F238E27FC236}">
                <a16:creationId xmlns:a16="http://schemas.microsoft.com/office/drawing/2014/main" id="{CEBF0BA8-758F-5246-8AE9-B6BEF1E49C11}"/>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B62FC6AB-BF6B-214B-8CF0-103E98414D3C}"/>
              </a:ext>
            </a:extLst>
          </p:cNvPr>
          <p:cNvSpPr txBox="1"/>
          <p:nvPr/>
        </p:nvSpPr>
        <p:spPr>
          <a:xfrm>
            <a:off x="1382999" y="907920"/>
            <a:ext cx="9823074" cy="400110"/>
          </a:xfrm>
          <a:prstGeom prst="rect">
            <a:avLst/>
          </a:prstGeom>
          <a:noFill/>
        </p:spPr>
        <p:txBody>
          <a:bodyPr wrap="none" rtlCol="0">
            <a:spAutoFit/>
          </a:bodyPr>
          <a:lstStyle/>
          <a:p>
            <a:pPr algn="just"/>
            <a:r>
              <a:rPr lang="fr-FR" sz="2000" b="1" dirty="0">
                <a:latin typeface="Times New Roman" panose="02020603050405020304" pitchFamily="18" charset="0"/>
                <a:cs typeface="Times New Roman" panose="02020603050405020304" pitchFamily="18" charset="0"/>
              </a:rPr>
              <a:t>Protocole d’expérimentation: variation des paramètres de Doc2Vec (</a:t>
            </a:r>
            <a:r>
              <a:rPr lang="fr-FR" sz="2000" b="1" dirty="0" err="1">
                <a:latin typeface="Times New Roman" panose="02020603050405020304" pitchFamily="18" charset="0"/>
                <a:cs typeface="Times New Roman" panose="02020603050405020304" pitchFamily="18" charset="0"/>
              </a:rPr>
              <a:t>size,window,dm</a:t>
            </a:r>
            <a:r>
              <a:rPr lang="fr-FR" sz="2000" b="1" dirty="0">
                <a:latin typeface="Times New Roman" panose="02020603050405020304" pitchFamily="18" charset="0"/>
                <a:cs typeface="Times New Roman" panose="02020603050405020304" pitchFamily="18" charset="0"/>
              </a:rPr>
              <a:t>)</a:t>
            </a:r>
          </a:p>
        </p:txBody>
      </p:sp>
      <p:sp>
        <p:nvSpPr>
          <p:cNvPr id="29" name="Signalisation droite 28">
            <a:extLst>
              <a:ext uri="{FF2B5EF4-FFF2-40B4-BE49-F238E27FC236}">
                <a16:creationId xmlns:a16="http://schemas.microsoft.com/office/drawing/2014/main" id="{EBAB0D66-BCBE-B045-9393-45C7E4DA8291}"/>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22</a:t>
            </a:r>
          </a:p>
        </p:txBody>
      </p:sp>
      <p:pic>
        <p:nvPicPr>
          <p:cNvPr id="47" name="Image 46">
            <a:extLst>
              <a:ext uri="{FF2B5EF4-FFF2-40B4-BE49-F238E27FC236}">
                <a16:creationId xmlns:a16="http://schemas.microsoft.com/office/drawing/2014/main" id="{3CC55DA0-8709-D847-9B4B-4082EE687D30}"/>
              </a:ext>
            </a:extLst>
          </p:cNvPr>
          <p:cNvPicPr>
            <a:picLocks noChangeAspect="1"/>
          </p:cNvPicPr>
          <p:nvPr/>
        </p:nvPicPr>
        <p:blipFill>
          <a:blip r:embed="rId3"/>
          <a:stretch>
            <a:fillRect/>
          </a:stretch>
        </p:blipFill>
        <p:spPr>
          <a:xfrm>
            <a:off x="134470" y="1475014"/>
            <a:ext cx="11859267" cy="5194300"/>
          </a:xfrm>
          <a:prstGeom prst="rect">
            <a:avLst/>
          </a:prstGeom>
        </p:spPr>
      </p:pic>
      <p:cxnSp>
        <p:nvCxnSpPr>
          <p:cNvPr id="48" name="Connecteur droit 47">
            <a:extLst>
              <a:ext uri="{FF2B5EF4-FFF2-40B4-BE49-F238E27FC236}">
                <a16:creationId xmlns:a16="http://schemas.microsoft.com/office/drawing/2014/main" id="{B3B53436-639A-8148-98F3-EB1B8BE819B4}"/>
              </a:ext>
            </a:extLst>
          </p:cNvPr>
          <p:cNvCxnSpPr>
            <a:cxnSpLocks/>
          </p:cNvCxnSpPr>
          <p:nvPr/>
        </p:nvCxnSpPr>
        <p:spPr>
          <a:xfrm>
            <a:off x="261019" y="2446323"/>
            <a:ext cx="10847086" cy="0"/>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49" name="Connecteur droit 48">
            <a:extLst>
              <a:ext uri="{FF2B5EF4-FFF2-40B4-BE49-F238E27FC236}">
                <a16:creationId xmlns:a16="http://schemas.microsoft.com/office/drawing/2014/main" id="{07B0E80F-2E12-4146-957F-4DBEDC6D359E}"/>
              </a:ext>
            </a:extLst>
          </p:cNvPr>
          <p:cNvCxnSpPr>
            <a:cxnSpLocks/>
          </p:cNvCxnSpPr>
          <p:nvPr/>
        </p:nvCxnSpPr>
        <p:spPr>
          <a:xfrm flipH="1">
            <a:off x="235898" y="2446323"/>
            <a:ext cx="14489" cy="2073922"/>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50" name="Connecteur droit 49">
            <a:extLst>
              <a:ext uri="{FF2B5EF4-FFF2-40B4-BE49-F238E27FC236}">
                <a16:creationId xmlns:a16="http://schemas.microsoft.com/office/drawing/2014/main" id="{10B0227E-1296-0D48-A9D7-93B74FDA6718}"/>
              </a:ext>
            </a:extLst>
          </p:cNvPr>
          <p:cNvCxnSpPr>
            <a:cxnSpLocks/>
          </p:cNvCxnSpPr>
          <p:nvPr/>
        </p:nvCxnSpPr>
        <p:spPr>
          <a:xfrm flipV="1">
            <a:off x="261019" y="4491057"/>
            <a:ext cx="10807943" cy="29188"/>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51" name="Connecteur droit 50">
            <a:extLst>
              <a:ext uri="{FF2B5EF4-FFF2-40B4-BE49-F238E27FC236}">
                <a16:creationId xmlns:a16="http://schemas.microsoft.com/office/drawing/2014/main" id="{94ADD6DD-5A89-C94C-8CFF-7E9E2E3AAB0D}"/>
              </a:ext>
            </a:extLst>
          </p:cNvPr>
          <p:cNvCxnSpPr>
            <a:cxnSpLocks/>
          </p:cNvCxnSpPr>
          <p:nvPr/>
        </p:nvCxnSpPr>
        <p:spPr>
          <a:xfrm>
            <a:off x="11097472" y="2469673"/>
            <a:ext cx="0" cy="198719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52" name="Connecteur droit 51">
            <a:extLst>
              <a:ext uri="{FF2B5EF4-FFF2-40B4-BE49-F238E27FC236}">
                <a16:creationId xmlns:a16="http://schemas.microsoft.com/office/drawing/2014/main" id="{538D995A-A1EE-6F46-A69B-3B88E4B52EDE}"/>
              </a:ext>
            </a:extLst>
          </p:cNvPr>
          <p:cNvCxnSpPr>
            <a:cxnSpLocks/>
          </p:cNvCxnSpPr>
          <p:nvPr/>
        </p:nvCxnSpPr>
        <p:spPr>
          <a:xfrm>
            <a:off x="250387" y="6553200"/>
            <a:ext cx="10857718" cy="0"/>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53" name="Connecteur droit 52">
            <a:extLst>
              <a:ext uri="{FF2B5EF4-FFF2-40B4-BE49-F238E27FC236}">
                <a16:creationId xmlns:a16="http://schemas.microsoft.com/office/drawing/2014/main" id="{6125DDF7-7A28-504C-A39A-F10105C157F7}"/>
              </a:ext>
            </a:extLst>
          </p:cNvPr>
          <p:cNvCxnSpPr>
            <a:cxnSpLocks/>
          </p:cNvCxnSpPr>
          <p:nvPr/>
        </p:nvCxnSpPr>
        <p:spPr>
          <a:xfrm>
            <a:off x="225265" y="4520245"/>
            <a:ext cx="10633" cy="2016370"/>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54" name="Connecteur droit 53">
            <a:extLst>
              <a:ext uri="{FF2B5EF4-FFF2-40B4-BE49-F238E27FC236}">
                <a16:creationId xmlns:a16="http://schemas.microsoft.com/office/drawing/2014/main" id="{2AC4B84D-3A08-B94F-AD4A-65E40363DD0B}"/>
              </a:ext>
            </a:extLst>
          </p:cNvPr>
          <p:cNvCxnSpPr>
            <a:cxnSpLocks/>
          </p:cNvCxnSpPr>
          <p:nvPr/>
        </p:nvCxnSpPr>
        <p:spPr>
          <a:xfrm>
            <a:off x="11097472" y="4456867"/>
            <a:ext cx="10633" cy="2096333"/>
          </a:xfrm>
          <a:prstGeom prst="line">
            <a:avLst/>
          </a:prstGeom>
          <a:ln w="38100">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Connecteur droit 54">
            <a:extLst>
              <a:ext uri="{FF2B5EF4-FFF2-40B4-BE49-F238E27FC236}">
                <a16:creationId xmlns:a16="http://schemas.microsoft.com/office/drawing/2014/main" id="{319C7CD1-7FE5-C548-82AB-239231ACFE2A}"/>
              </a:ext>
            </a:extLst>
          </p:cNvPr>
          <p:cNvCxnSpPr>
            <a:cxnSpLocks/>
          </p:cNvCxnSpPr>
          <p:nvPr/>
        </p:nvCxnSpPr>
        <p:spPr>
          <a:xfrm flipV="1">
            <a:off x="204000" y="4501538"/>
            <a:ext cx="10893472" cy="10346"/>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56" name="Connecteur droit 55">
            <a:extLst>
              <a:ext uri="{FF2B5EF4-FFF2-40B4-BE49-F238E27FC236}">
                <a16:creationId xmlns:a16="http://schemas.microsoft.com/office/drawing/2014/main" id="{FA6FAD82-9FDF-0D49-9FDB-4B3D90C9EBFE}"/>
              </a:ext>
            </a:extLst>
          </p:cNvPr>
          <p:cNvCxnSpPr>
            <a:cxnSpLocks/>
          </p:cNvCxnSpPr>
          <p:nvPr/>
        </p:nvCxnSpPr>
        <p:spPr>
          <a:xfrm>
            <a:off x="3037576" y="3125764"/>
            <a:ext cx="807052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BB447CA-DE7F-6142-87A6-3E2BE4588AE8}"/>
              </a:ext>
            </a:extLst>
          </p:cNvPr>
          <p:cNvCxnSpPr/>
          <p:nvPr/>
        </p:nvCxnSpPr>
        <p:spPr>
          <a:xfrm>
            <a:off x="3037785" y="3125764"/>
            <a:ext cx="0" cy="3136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F94D3B94-010D-C94A-9D4D-898D7CA19782}"/>
              </a:ext>
            </a:extLst>
          </p:cNvPr>
          <p:cNvCxnSpPr>
            <a:cxnSpLocks/>
          </p:cNvCxnSpPr>
          <p:nvPr/>
        </p:nvCxnSpPr>
        <p:spPr>
          <a:xfrm>
            <a:off x="3037576" y="3473615"/>
            <a:ext cx="8070529"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012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1000"/>
                                        <p:tgtEl>
                                          <p:spTgt spid="55"/>
                                        </p:tgtEl>
                                      </p:cBhvr>
                                    </p:animEffect>
                                    <p:anim calcmode="lin" valueType="num">
                                      <p:cBhvr>
                                        <p:cTn id="36" dur="1000" fill="hold"/>
                                        <p:tgtEl>
                                          <p:spTgt spid="55"/>
                                        </p:tgtEl>
                                        <p:attrNameLst>
                                          <p:attrName>ppt_x</p:attrName>
                                        </p:attrNameLst>
                                      </p:cBhvr>
                                      <p:tavLst>
                                        <p:tav tm="0">
                                          <p:val>
                                            <p:strVal val="#ppt_x"/>
                                          </p:val>
                                        </p:tav>
                                        <p:tav tm="100000">
                                          <p:val>
                                            <p:strVal val="#ppt_x"/>
                                          </p:val>
                                        </p:tav>
                                      </p:tavLst>
                                    </p:anim>
                                    <p:anim calcmode="lin" valueType="num">
                                      <p:cBhvr>
                                        <p:cTn id="37" dur="1000" fill="hold"/>
                                        <p:tgtEl>
                                          <p:spTgt spid="5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1000"/>
                                        <p:tgtEl>
                                          <p:spTgt spid="52"/>
                                        </p:tgtEl>
                                      </p:cBhvr>
                                    </p:animEffect>
                                    <p:anim calcmode="lin" valueType="num">
                                      <p:cBhvr>
                                        <p:cTn id="46" dur="1000" fill="hold"/>
                                        <p:tgtEl>
                                          <p:spTgt spid="52"/>
                                        </p:tgtEl>
                                        <p:attrNameLst>
                                          <p:attrName>ppt_x</p:attrName>
                                        </p:attrNameLst>
                                      </p:cBhvr>
                                      <p:tavLst>
                                        <p:tav tm="0">
                                          <p:val>
                                            <p:strVal val="#ppt_x"/>
                                          </p:val>
                                        </p:tav>
                                        <p:tav tm="100000">
                                          <p:val>
                                            <p:strVal val="#ppt_x"/>
                                          </p:val>
                                        </p:tav>
                                      </p:tavLst>
                                    </p:anim>
                                    <p:anim calcmode="lin" valueType="num">
                                      <p:cBhvr>
                                        <p:cTn id="47" dur="100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1000"/>
                                        <p:tgtEl>
                                          <p:spTgt spid="54"/>
                                        </p:tgtEl>
                                      </p:cBhvr>
                                    </p:animEffect>
                                    <p:anim calcmode="lin" valueType="num">
                                      <p:cBhvr>
                                        <p:cTn id="51" dur="1000" fill="hold"/>
                                        <p:tgtEl>
                                          <p:spTgt spid="54"/>
                                        </p:tgtEl>
                                        <p:attrNameLst>
                                          <p:attrName>ppt_x</p:attrName>
                                        </p:attrNameLst>
                                      </p:cBhvr>
                                      <p:tavLst>
                                        <p:tav tm="0">
                                          <p:val>
                                            <p:strVal val="#ppt_x"/>
                                          </p:val>
                                        </p:tav>
                                        <p:tav tm="100000">
                                          <p:val>
                                            <p:strVal val="#ppt_x"/>
                                          </p:val>
                                        </p:tav>
                                      </p:tavLst>
                                    </p:anim>
                                    <p:anim calcmode="lin" valueType="num">
                                      <p:cBhvr>
                                        <p:cTn id="5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anim calcmode="lin" valueType="num">
                                      <p:cBhvr>
                                        <p:cTn id="58" dur="1000" fill="hold"/>
                                        <p:tgtEl>
                                          <p:spTgt spid="56"/>
                                        </p:tgtEl>
                                        <p:attrNameLst>
                                          <p:attrName>ppt_x</p:attrName>
                                        </p:attrNameLst>
                                      </p:cBhvr>
                                      <p:tavLst>
                                        <p:tav tm="0">
                                          <p:val>
                                            <p:strVal val="#ppt_x"/>
                                          </p:val>
                                        </p:tav>
                                        <p:tav tm="100000">
                                          <p:val>
                                            <p:strVal val="#ppt_x"/>
                                          </p:val>
                                        </p:tav>
                                      </p:tavLst>
                                    </p:anim>
                                    <p:anim calcmode="lin" valueType="num">
                                      <p:cBhvr>
                                        <p:cTn id="59" dur="1000" fill="hold"/>
                                        <p:tgtEl>
                                          <p:spTgt spid="5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1000"/>
                                        <p:tgtEl>
                                          <p:spTgt spid="58"/>
                                        </p:tgtEl>
                                      </p:cBhvr>
                                    </p:animEffect>
                                    <p:anim calcmode="lin" valueType="num">
                                      <p:cBhvr>
                                        <p:cTn id="63" dur="1000" fill="hold"/>
                                        <p:tgtEl>
                                          <p:spTgt spid="58"/>
                                        </p:tgtEl>
                                        <p:attrNameLst>
                                          <p:attrName>ppt_x</p:attrName>
                                        </p:attrNameLst>
                                      </p:cBhvr>
                                      <p:tavLst>
                                        <p:tav tm="0">
                                          <p:val>
                                            <p:strVal val="#ppt_x"/>
                                          </p:val>
                                        </p:tav>
                                        <p:tav tm="100000">
                                          <p:val>
                                            <p:strVal val="#ppt_x"/>
                                          </p:val>
                                        </p:tav>
                                      </p:tavLst>
                                    </p:anim>
                                    <p:anim calcmode="lin" valueType="num">
                                      <p:cBhvr>
                                        <p:cTn id="64" dur="1000" fill="hold"/>
                                        <p:tgtEl>
                                          <p:spTgt spid="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01C254A-1189-A141-B283-026A8CC0121F}"/>
              </a:ext>
            </a:extLst>
          </p:cNvPr>
          <p:cNvSpPr txBox="1"/>
          <p:nvPr/>
        </p:nvSpPr>
        <p:spPr>
          <a:xfrm>
            <a:off x="441191" y="217715"/>
            <a:ext cx="215475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Classification</a:t>
            </a:r>
          </a:p>
        </p:txBody>
      </p:sp>
      <p:cxnSp>
        <p:nvCxnSpPr>
          <p:cNvPr id="5" name="Connecteur droit 4">
            <a:extLst>
              <a:ext uri="{FF2B5EF4-FFF2-40B4-BE49-F238E27FC236}">
                <a16:creationId xmlns:a16="http://schemas.microsoft.com/office/drawing/2014/main" id="{871C3BE7-7E6A-E846-AA54-FDE80BBF2B76}"/>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2AB345BC-3ED0-4947-AFFA-E000E9C52A0C}"/>
              </a:ext>
            </a:extLst>
          </p:cNvPr>
          <p:cNvSpPr txBox="1"/>
          <p:nvPr/>
        </p:nvSpPr>
        <p:spPr>
          <a:xfrm>
            <a:off x="3476847" y="1064101"/>
            <a:ext cx="3010952"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Probabilités de prédiction</a:t>
            </a:r>
          </a:p>
        </p:txBody>
      </p:sp>
      <p:pic>
        <p:nvPicPr>
          <p:cNvPr id="7" name="Image 6">
            <a:extLst>
              <a:ext uri="{FF2B5EF4-FFF2-40B4-BE49-F238E27FC236}">
                <a16:creationId xmlns:a16="http://schemas.microsoft.com/office/drawing/2014/main" id="{4EDE9D77-970A-BC40-8715-EEFDC5E81568}"/>
              </a:ext>
            </a:extLst>
          </p:cNvPr>
          <p:cNvPicPr/>
          <p:nvPr/>
        </p:nvPicPr>
        <p:blipFill>
          <a:blip r:embed="rId3">
            <a:extLst>
              <a:ext uri="{28A0092B-C50C-407E-A947-70E740481C1C}">
                <a14:useLocalDpi xmlns:a14="http://schemas.microsoft.com/office/drawing/2010/main" val="0"/>
              </a:ext>
            </a:extLst>
          </a:blip>
          <a:stretch>
            <a:fillRect/>
          </a:stretch>
        </p:blipFill>
        <p:spPr>
          <a:xfrm>
            <a:off x="760737" y="1787376"/>
            <a:ext cx="10222696" cy="4666587"/>
          </a:xfrm>
          <a:prstGeom prst="rect">
            <a:avLst/>
          </a:prstGeom>
        </p:spPr>
      </p:pic>
      <p:sp>
        <p:nvSpPr>
          <p:cNvPr id="8" name="Signalisation droite 7">
            <a:extLst>
              <a:ext uri="{FF2B5EF4-FFF2-40B4-BE49-F238E27FC236}">
                <a16:creationId xmlns:a16="http://schemas.microsoft.com/office/drawing/2014/main" id="{B47CEC52-5E40-AB4C-9378-3793EA60B0AC}"/>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23</a:t>
            </a:r>
          </a:p>
        </p:txBody>
      </p:sp>
    </p:spTree>
    <p:extLst>
      <p:ext uri="{BB962C8B-B14F-4D97-AF65-F5344CB8AC3E}">
        <p14:creationId xmlns:p14="http://schemas.microsoft.com/office/powerpoint/2010/main" val="2060248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08DF99D-947C-E44E-B35E-E79F08FBAC1D}"/>
              </a:ext>
            </a:extLst>
          </p:cNvPr>
          <p:cNvSpPr txBox="1"/>
          <p:nvPr/>
        </p:nvSpPr>
        <p:spPr>
          <a:xfrm>
            <a:off x="441191" y="217715"/>
            <a:ext cx="215475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Classification</a:t>
            </a:r>
          </a:p>
        </p:txBody>
      </p:sp>
      <p:cxnSp>
        <p:nvCxnSpPr>
          <p:cNvPr id="5" name="Connecteur droit 4">
            <a:extLst>
              <a:ext uri="{FF2B5EF4-FFF2-40B4-BE49-F238E27FC236}">
                <a16:creationId xmlns:a16="http://schemas.microsoft.com/office/drawing/2014/main" id="{466B4D2B-39D2-D048-8DF8-48DBC2477CF7}"/>
              </a:ext>
            </a:extLst>
          </p:cNvPr>
          <p:cNvCxnSpPr/>
          <p:nvPr/>
        </p:nvCxnSpPr>
        <p:spPr>
          <a:xfrm>
            <a:off x="0"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795B8E8E-864F-9D43-BE46-60635DF8D964}"/>
              </a:ext>
            </a:extLst>
          </p:cNvPr>
          <p:cNvSpPr txBox="1"/>
          <p:nvPr/>
        </p:nvSpPr>
        <p:spPr>
          <a:xfrm>
            <a:off x="3476847" y="1064101"/>
            <a:ext cx="3010952"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Probabilités de prédiction</a:t>
            </a:r>
          </a:p>
        </p:txBody>
      </p:sp>
      <p:pic>
        <p:nvPicPr>
          <p:cNvPr id="13" name="Image 12">
            <a:extLst>
              <a:ext uri="{FF2B5EF4-FFF2-40B4-BE49-F238E27FC236}">
                <a16:creationId xmlns:a16="http://schemas.microsoft.com/office/drawing/2014/main" id="{4FEF0F78-9C80-8E40-B0FA-9F0A0540894D}"/>
              </a:ext>
            </a:extLst>
          </p:cNvPr>
          <p:cNvPicPr/>
          <p:nvPr/>
        </p:nvPicPr>
        <p:blipFill>
          <a:blip r:embed="rId3">
            <a:extLst>
              <a:ext uri="{28A0092B-C50C-407E-A947-70E740481C1C}">
                <a14:useLocalDpi xmlns:a14="http://schemas.microsoft.com/office/drawing/2010/main" val="0"/>
              </a:ext>
            </a:extLst>
          </a:blip>
          <a:stretch>
            <a:fillRect/>
          </a:stretch>
        </p:blipFill>
        <p:spPr>
          <a:xfrm>
            <a:off x="1207989" y="3762362"/>
            <a:ext cx="9063061" cy="1240168"/>
          </a:xfrm>
          <a:prstGeom prst="rect">
            <a:avLst/>
          </a:prstGeom>
        </p:spPr>
      </p:pic>
      <p:pic>
        <p:nvPicPr>
          <p:cNvPr id="14" name="Image 13">
            <a:extLst>
              <a:ext uri="{FF2B5EF4-FFF2-40B4-BE49-F238E27FC236}">
                <a16:creationId xmlns:a16="http://schemas.microsoft.com/office/drawing/2014/main" id="{47F78CE9-F404-8649-8DFC-9CDFA8A2D37C}"/>
              </a:ext>
            </a:extLst>
          </p:cNvPr>
          <p:cNvPicPr/>
          <p:nvPr/>
        </p:nvPicPr>
        <p:blipFill>
          <a:blip r:embed="rId4">
            <a:extLst>
              <a:ext uri="{28A0092B-C50C-407E-A947-70E740481C1C}">
                <a14:useLocalDpi xmlns:a14="http://schemas.microsoft.com/office/drawing/2010/main" val="0"/>
              </a:ext>
            </a:extLst>
          </a:blip>
          <a:stretch>
            <a:fillRect/>
          </a:stretch>
        </p:blipFill>
        <p:spPr>
          <a:xfrm>
            <a:off x="1207990" y="2000512"/>
            <a:ext cx="8956735" cy="1391274"/>
          </a:xfrm>
          <a:prstGeom prst="rect">
            <a:avLst/>
          </a:prstGeom>
        </p:spPr>
      </p:pic>
      <p:cxnSp>
        <p:nvCxnSpPr>
          <p:cNvPr id="16" name="Connecteur droit avec flèche 15">
            <a:extLst>
              <a:ext uri="{FF2B5EF4-FFF2-40B4-BE49-F238E27FC236}">
                <a16:creationId xmlns:a16="http://schemas.microsoft.com/office/drawing/2014/main" id="{33700472-3DA9-2243-841A-1BD111F95593}"/>
              </a:ext>
            </a:extLst>
          </p:cNvPr>
          <p:cNvCxnSpPr>
            <a:cxnSpLocks/>
          </p:cNvCxnSpPr>
          <p:nvPr/>
        </p:nvCxnSpPr>
        <p:spPr>
          <a:xfrm flipH="1" flipV="1">
            <a:off x="2317898" y="3040913"/>
            <a:ext cx="278050" cy="140349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27FB2A17-7DCB-9F4A-ACFF-862A8038CCB5}"/>
              </a:ext>
            </a:extLst>
          </p:cNvPr>
          <p:cNvCxnSpPr>
            <a:cxnSpLocks/>
          </p:cNvCxnSpPr>
          <p:nvPr/>
        </p:nvCxnSpPr>
        <p:spPr>
          <a:xfrm flipH="1" flipV="1">
            <a:off x="3198797" y="3040913"/>
            <a:ext cx="278050" cy="140349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6347222-0BFB-B147-A90E-AF8615016236}"/>
              </a:ext>
            </a:extLst>
          </p:cNvPr>
          <p:cNvCxnSpPr>
            <a:cxnSpLocks/>
          </p:cNvCxnSpPr>
          <p:nvPr/>
        </p:nvCxnSpPr>
        <p:spPr>
          <a:xfrm flipH="1" flipV="1">
            <a:off x="8112642" y="3040913"/>
            <a:ext cx="1" cy="134153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A6E89A4-A1A8-6345-9C30-603EA5B2DDC9}"/>
              </a:ext>
            </a:extLst>
          </p:cNvPr>
          <p:cNvCxnSpPr>
            <a:cxnSpLocks/>
          </p:cNvCxnSpPr>
          <p:nvPr/>
        </p:nvCxnSpPr>
        <p:spPr>
          <a:xfrm flipH="1" flipV="1">
            <a:off x="6397087" y="3040913"/>
            <a:ext cx="90712" cy="134153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FB7BDC0-1C87-0B4C-8CE1-A2EAEC1B0471}"/>
              </a:ext>
            </a:extLst>
          </p:cNvPr>
          <p:cNvCxnSpPr>
            <a:cxnSpLocks/>
          </p:cNvCxnSpPr>
          <p:nvPr/>
        </p:nvCxnSpPr>
        <p:spPr>
          <a:xfrm flipH="1" flipV="1">
            <a:off x="4843298" y="3040913"/>
            <a:ext cx="139025" cy="134153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978C2EF5-30A4-9F4E-806E-AF84264D9717}"/>
              </a:ext>
            </a:extLst>
          </p:cNvPr>
          <p:cNvCxnSpPr>
            <a:cxnSpLocks/>
          </p:cNvCxnSpPr>
          <p:nvPr/>
        </p:nvCxnSpPr>
        <p:spPr>
          <a:xfrm flipV="1">
            <a:off x="9243237" y="3060614"/>
            <a:ext cx="0" cy="13837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Signalisation droite 28">
            <a:extLst>
              <a:ext uri="{FF2B5EF4-FFF2-40B4-BE49-F238E27FC236}">
                <a16:creationId xmlns:a16="http://schemas.microsoft.com/office/drawing/2014/main" id="{254CF129-8794-EE43-807B-996EEC4CE86C}"/>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24</a:t>
            </a:r>
          </a:p>
        </p:txBody>
      </p:sp>
    </p:spTree>
    <p:extLst>
      <p:ext uri="{BB962C8B-B14F-4D97-AF65-F5344CB8AC3E}">
        <p14:creationId xmlns:p14="http://schemas.microsoft.com/office/powerpoint/2010/main" val="3093720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strVal val="#ppt_w*0.70"/>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Effect transition="in" filter="fade">
                                      <p:cBhvr>
                                        <p:cTn id="15" dur="1000"/>
                                        <p:tgtEl>
                                          <p:spTgt spid="16"/>
                                        </p:tgtEl>
                                      </p:cBhvr>
                                    </p:animEffect>
                                  </p:childTnLst>
                                </p:cTn>
                              </p:par>
                              <p:par>
                                <p:cTn id="16" presetID="55"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strVal val="#ppt_w*0.70"/>
                                          </p:val>
                                        </p:tav>
                                        <p:tav tm="100000">
                                          <p:val>
                                            <p:strVal val="#ppt_w"/>
                                          </p:val>
                                        </p:tav>
                                      </p:tavLst>
                                    </p:anim>
                                    <p:anim calcmode="lin" valueType="num">
                                      <p:cBhvr>
                                        <p:cTn id="19" dur="1000" fill="hold"/>
                                        <p:tgtEl>
                                          <p:spTgt spid="14"/>
                                        </p:tgtEl>
                                        <p:attrNameLst>
                                          <p:attrName>ppt_h</p:attrName>
                                        </p:attrNameLst>
                                      </p:cBhvr>
                                      <p:tavLst>
                                        <p:tav tm="0">
                                          <p:val>
                                            <p:strVal val="#ppt_h"/>
                                          </p:val>
                                        </p:tav>
                                        <p:tav tm="100000">
                                          <p:val>
                                            <p:strVal val="#ppt_h"/>
                                          </p:val>
                                        </p:tav>
                                      </p:tavLst>
                                    </p:anim>
                                    <p:animEffect transition="in" filter="fad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7AB2D3-F479-6548-A615-43102D73BC61}"/>
              </a:ext>
            </a:extLst>
          </p:cNvPr>
          <p:cNvSpPr txBox="1"/>
          <p:nvPr/>
        </p:nvSpPr>
        <p:spPr>
          <a:xfrm>
            <a:off x="515619" y="217715"/>
            <a:ext cx="215475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Classification</a:t>
            </a:r>
          </a:p>
        </p:txBody>
      </p:sp>
      <p:cxnSp>
        <p:nvCxnSpPr>
          <p:cNvPr id="5" name="Connecteur droit 4">
            <a:extLst>
              <a:ext uri="{FF2B5EF4-FFF2-40B4-BE49-F238E27FC236}">
                <a16:creationId xmlns:a16="http://schemas.microsoft.com/office/drawing/2014/main" id="{E49D295A-06F9-3247-B02B-397EDEFAFE0D}"/>
              </a:ext>
            </a:extLst>
          </p:cNvPr>
          <p:cNvCxnSpPr/>
          <p:nvPr/>
        </p:nvCxnSpPr>
        <p:spPr>
          <a:xfrm>
            <a:off x="74428"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460EE90A-7645-494D-8121-FBB0839E6A5D}"/>
              </a:ext>
            </a:extLst>
          </p:cNvPr>
          <p:cNvSpPr txBox="1"/>
          <p:nvPr/>
        </p:nvSpPr>
        <p:spPr>
          <a:xfrm>
            <a:off x="3391786" y="1127051"/>
            <a:ext cx="2862515" cy="461665"/>
          </a:xfrm>
          <a:prstGeom prst="rect">
            <a:avLst/>
          </a:prstGeom>
          <a:noFill/>
        </p:spPr>
        <p:txBody>
          <a:bodyPr wrap="none" rtlCol="0">
            <a:spAutoFit/>
          </a:bodyPr>
          <a:lstStyle/>
          <a:p>
            <a:r>
              <a:rPr lang="fr-FR" sz="2400" b="1" dirty="0">
                <a:latin typeface="Times New Roman" panose="02020603050405020304" pitchFamily="18" charset="0"/>
                <a:cs typeface="Times New Roman" panose="02020603050405020304" pitchFamily="18" charset="0"/>
              </a:rPr>
              <a:t>Evaluation par label</a:t>
            </a:r>
          </a:p>
        </p:txBody>
      </p:sp>
      <p:pic>
        <p:nvPicPr>
          <p:cNvPr id="7" name="Image 6">
            <a:extLst>
              <a:ext uri="{FF2B5EF4-FFF2-40B4-BE49-F238E27FC236}">
                <a16:creationId xmlns:a16="http://schemas.microsoft.com/office/drawing/2014/main" id="{11331609-E24C-3F42-B943-9EC79629DCF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22069" y="1974831"/>
            <a:ext cx="8874553" cy="4184252"/>
          </a:xfrm>
          <a:prstGeom prst="rect">
            <a:avLst/>
          </a:prstGeom>
        </p:spPr>
      </p:pic>
      <p:cxnSp>
        <p:nvCxnSpPr>
          <p:cNvPr id="9" name="Connecteur droit 8">
            <a:extLst>
              <a:ext uri="{FF2B5EF4-FFF2-40B4-BE49-F238E27FC236}">
                <a16:creationId xmlns:a16="http://schemas.microsoft.com/office/drawing/2014/main" id="{AADB5568-6D29-9547-965A-1E118AC0177B}"/>
              </a:ext>
            </a:extLst>
          </p:cNvPr>
          <p:cNvCxnSpPr/>
          <p:nvPr/>
        </p:nvCxnSpPr>
        <p:spPr>
          <a:xfrm>
            <a:off x="7581014" y="1974831"/>
            <a:ext cx="261560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35A4C9A-B575-1D48-9254-427FDE752F1B}"/>
              </a:ext>
            </a:extLst>
          </p:cNvPr>
          <p:cNvCxnSpPr/>
          <p:nvPr/>
        </p:nvCxnSpPr>
        <p:spPr>
          <a:xfrm>
            <a:off x="7581014" y="2286719"/>
            <a:ext cx="261560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67B4CEC-6074-3E40-B713-13BF26C381EC}"/>
              </a:ext>
            </a:extLst>
          </p:cNvPr>
          <p:cNvCxnSpPr/>
          <p:nvPr/>
        </p:nvCxnSpPr>
        <p:spPr>
          <a:xfrm>
            <a:off x="7581014" y="1974831"/>
            <a:ext cx="0" cy="332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B3C72B4-6E57-4743-9768-F303127B583C}"/>
              </a:ext>
            </a:extLst>
          </p:cNvPr>
          <p:cNvCxnSpPr/>
          <p:nvPr/>
        </p:nvCxnSpPr>
        <p:spPr>
          <a:xfrm>
            <a:off x="10196622" y="1974831"/>
            <a:ext cx="0" cy="332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112C8E42-7831-A748-A704-F6510CF493B0}"/>
              </a:ext>
            </a:extLst>
          </p:cNvPr>
          <p:cNvCxnSpPr>
            <a:cxnSpLocks/>
          </p:cNvCxnSpPr>
          <p:nvPr/>
        </p:nvCxnSpPr>
        <p:spPr>
          <a:xfrm>
            <a:off x="1518569" y="2322161"/>
            <a:ext cx="539259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D19684AC-1727-0E44-9DE8-2854D3CA8AA7}"/>
              </a:ext>
            </a:extLst>
          </p:cNvPr>
          <p:cNvCxnSpPr>
            <a:cxnSpLocks/>
          </p:cNvCxnSpPr>
          <p:nvPr/>
        </p:nvCxnSpPr>
        <p:spPr>
          <a:xfrm>
            <a:off x="1518569" y="2708477"/>
            <a:ext cx="539259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8FAF0CD-9951-6149-9450-9E0ACA810228}"/>
              </a:ext>
            </a:extLst>
          </p:cNvPr>
          <p:cNvCxnSpPr>
            <a:cxnSpLocks/>
          </p:cNvCxnSpPr>
          <p:nvPr/>
        </p:nvCxnSpPr>
        <p:spPr>
          <a:xfrm>
            <a:off x="1518569" y="2322161"/>
            <a:ext cx="0" cy="3863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2A1ECCC-7BA6-224F-8D27-D2A7AF82AF25}"/>
              </a:ext>
            </a:extLst>
          </p:cNvPr>
          <p:cNvCxnSpPr>
            <a:cxnSpLocks/>
          </p:cNvCxnSpPr>
          <p:nvPr/>
        </p:nvCxnSpPr>
        <p:spPr>
          <a:xfrm>
            <a:off x="6911163" y="2322161"/>
            <a:ext cx="0" cy="3863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4D625774-91F9-3945-80DD-BE63744CB7BF}"/>
              </a:ext>
            </a:extLst>
          </p:cNvPr>
          <p:cNvCxnSpPr/>
          <p:nvPr/>
        </p:nvCxnSpPr>
        <p:spPr>
          <a:xfrm flipH="1">
            <a:off x="6911163" y="2286719"/>
            <a:ext cx="669851" cy="22860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Signalisation droite 21">
            <a:extLst>
              <a:ext uri="{FF2B5EF4-FFF2-40B4-BE49-F238E27FC236}">
                <a16:creationId xmlns:a16="http://schemas.microsoft.com/office/drawing/2014/main" id="{8262C019-CD57-4B48-81C0-A70BFCDBC507}"/>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25</a:t>
            </a:r>
          </a:p>
        </p:txBody>
      </p:sp>
    </p:spTree>
    <p:extLst>
      <p:ext uri="{BB962C8B-B14F-4D97-AF65-F5344CB8AC3E}">
        <p14:creationId xmlns:p14="http://schemas.microsoft.com/office/powerpoint/2010/main" val="3623688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par>
                                <p:cTn id="22" presetID="55"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par>
                                <p:cTn id="27" presetID="55"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strVal val="#ppt_w*0.70"/>
                                          </p:val>
                                        </p:tav>
                                        <p:tav tm="100000">
                                          <p:val>
                                            <p:strVal val="#ppt_w"/>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animEffect transition="in" filter="fade">
                                      <p:cBhvr>
                                        <p:cTn id="31" dur="1000"/>
                                        <p:tgtEl>
                                          <p:spTgt spid="12"/>
                                        </p:tgtEl>
                                      </p:cBhvr>
                                    </p:animEffect>
                                  </p:childTnLst>
                                </p:cTn>
                              </p:par>
                              <p:par>
                                <p:cTn id="32" presetID="55"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strVal val="#ppt_w*0.70"/>
                                          </p:val>
                                        </p:tav>
                                        <p:tav tm="100000">
                                          <p:val>
                                            <p:strVal val="#ppt_w"/>
                                          </p:val>
                                        </p:tav>
                                      </p:tavLst>
                                    </p:anim>
                                    <p:anim calcmode="lin" valueType="num">
                                      <p:cBhvr>
                                        <p:cTn id="35" dur="1000" fill="hold"/>
                                        <p:tgtEl>
                                          <p:spTgt spid="13"/>
                                        </p:tgtEl>
                                        <p:attrNameLst>
                                          <p:attrName>ppt_h</p:attrName>
                                        </p:attrNameLst>
                                      </p:cBhvr>
                                      <p:tavLst>
                                        <p:tav tm="0">
                                          <p:val>
                                            <p:strVal val="#ppt_h"/>
                                          </p:val>
                                        </p:tav>
                                        <p:tav tm="100000">
                                          <p:val>
                                            <p:strVal val="#ppt_h"/>
                                          </p:val>
                                        </p:tav>
                                      </p:tavLst>
                                    </p:anim>
                                    <p:animEffect transition="in" filter="fade">
                                      <p:cBhvr>
                                        <p:cTn id="36" dur="10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1000" fill="hold"/>
                                        <p:tgtEl>
                                          <p:spTgt spid="21"/>
                                        </p:tgtEl>
                                        <p:attrNameLst>
                                          <p:attrName>ppt_w</p:attrName>
                                        </p:attrNameLst>
                                      </p:cBhvr>
                                      <p:tavLst>
                                        <p:tav tm="0">
                                          <p:val>
                                            <p:strVal val="#ppt_w*0.70"/>
                                          </p:val>
                                        </p:tav>
                                        <p:tav tm="100000">
                                          <p:val>
                                            <p:strVal val="#ppt_w"/>
                                          </p:val>
                                        </p:tav>
                                      </p:tavLst>
                                    </p:anim>
                                    <p:anim calcmode="lin" valueType="num">
                                      <p:cBhvr>
                                        <p:cTn id="42" dur="1000" fill="hold"/>
                                        <p:tgtEl>
                                          <p:spTgt spid="21"/>
                                        </p:tgtEl>
                                        <p:attrNameLst>
                                          <p:attrName>ppt_h</p:attrName>
                                        </p:attrNameLst>
                                      </p:cBhvr>
                                      <p:tavLst>
                                        <p:tav tm="0">
                                          <p:val>
                                            <p:strVal val="#ppt_h"/>
                                          </p:val>
                                        </p:tav>
                                        <p:tav tm="100000">
                                          <p:val>
                                            <p:strVal val="#ppt_h"/>
                                          </p:val>
                                        </p:tav>
                                      </p:tavLst>
                                    </p:anim>
                                    <p:animEffect transition="in" filter="fade">
                                      <p:cBhvr>
                                        <p:cTn id="43" dur="1000"/>
                                        <p:tgtEl>
                                          <p:spTgt spid="21"/>
                                        </p:tgtEl>
                                      </p:cBhvr>
                                    </p:animEffect>
                                  </p:childTnLst>
                                </p:cTn>
                              </p:par>
                              <p:par>
                                <p:cTn id="44" presetID="55"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1000" fill="hold"/>
                                        <p:tgtEl>
                                          <p:spTgt spid="19"/>
                                        </p:tgtEl>
                                        <p:attrNameLst>
                                          <p:attrName>ppt_w</p:attrName>
                                        </p:attrNameLst>
                                      </p:cBhvr>
                                      <p:tavLst>
                                        <p:tav tm="0">
                                          <p:val>
                                            <p:strVal val="#ppt_w*0.70"/>
                                          </p:val>
                                        </p:tav>
                                        <p:tav tm="100000">
                                          <p:val>
                                            <p:strVal val="#ppt_w"/>
                                          </p:val>
                                        </p:tav>
                                      </p:tavLst>
                                    </p:anim>
                                    <p:anim calcmode="lin" valueType="num">
                                      <p:cBhvr>
                                        <p:cTn id="47" dur="1000" fill="hold"/>
                                        <p:tgtEl>
                                          <p:spTgt spid="19"/>
                                        </p:tgtEl>
                                        <p:attrNameLst>
                                          <p:attrName>ppt_h</p:attrName>
                                        </p:attrNameLst>
                                      </p:cBhvr>
                                      <p:tavLst>
                                        <p:tav tm="0">
                                          <p:val>
                                            <p:strVal val="#ppt_h"/>
                                          </p:val>
                                        </p:tav>
                                        <p:tav tm="100000">
                                          <p:val>
                                            <p:strVal val="#ppt_h"/>
                                          </p:val>
                                        </p:tav>
                                      </p:tavLst>
                                    </p:anim>
                                    <p:animEffect transition="in" filter="fade">
                                      <p:cBhvr>
                                        <p:cTn id="48" dur="1000"/>
                                        <p:tgtEl>
                                          <p:spTgt spid="19"/>
                                        </p:tgtEl>
                                      </p:cBhvr>
                                    </p:animEffect>
                                  </p:childTnLst>
                                </p:cTn>
                              </p:par>
                              <p:par>
                                <p:cTn id="49" presetID="55"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1000" fill="hold"/>
                                        <p:tgtEl>
                                          <p:spTgt spid="14"/>
                                        </p:tgtEl>
                                        <p:attrNameLst>
                                          <p:attrName>ppt_w</p:attrName>
                                        </p:attrNameLst>
                                      </p:cBhvr>
                                      <p:tavLst>
                                        <p:tav tm="0">
                                          <p:val>
                                            <p:strVal val="#ppt_w*0.70"/>
                                          </p:val>
                                        </p:tav>
                                        <p:tav tm="100000">
                                          <p:val>
                                            <p:strVal val="#ppt_w"/>
                                          </p:val>
                                        </p:tav>
                                      </p:tavLst>
                                    </p:anim>
                                    <p:anim calcmode="lin" valueType="num">
                                      <p:cBhvr>
                                        <p:cTn id="52" dur="1000" fill="hold"/>
                                        <p:tgtEl>
                                          <p:spTgt spid="14"/>
                                        </p:tgtEl>
                                        <p:attrNameLst>
                                          <p:attrName>ppt_h</p:attrName>
                                        </p:attrNameLst>
                                      </p:cBhvr>
                                      <p:tavLst>
                                        <p:tav tm="0">
                                          <p:val>
                                            <p:strVal val="#ppt_h"/>
                                          </p:val>
                                        </p:tav>
                                        <p:tav tm="100000">
                                          <p:val>
                                            <p:strVal val="#ppt_h"/>
                                          </p:val>
                                        </p:tav>
                                      </p:tavLst>
                                    </p:anim>
                                    <p:animEffect transition="in" filter="fade">
                                      <p:cBhvr>
                                        <p:cTn id="53" dur="1000"/>
                                        <p:tgtEl>
                                          <p:spTgt spid="14"/>
                                        </p:tgtEl>
                                      </p:cBhvr>
                                    </p:animEffect>
                                  </p:childTnLst>
                                </p:cTn>
                              </p:par>
                              <p:par>
                                <p:cTn id="54" presetID="55"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1000" fill="hold"/>
                                        <p:tgtEl>
                                          <p:spTgt spid="16"/>
                                        </p:tgtEl>
                                        <p:attrNameLst>
                                          <p:attrName>ppt_w</p:attrName>
                                        </p:attrNameLst>
                                      </p:cBhvr>
                                      <p:tavLst>
                                        <p:tav tm="0">
                                          <p:val>
                                            <p:strVal val="#ppt_w*0.70"/>
                                          </p:val>
                                        </p:tav>
                                        <p:tav tm="100000">
                                          <p:val>
                                            <p:strVal val="#ppt_w"/>
                                          </p:val>
                                        </p:tav>
                                      </p:tavLst>
                                    </p:anim>
                                    <p:anim calcmode="lin" valueType="num">
                                      <p:cBhvr>
                                        <p:cTn id="57" dur="1000" fill="hold"/>
                                        <p:tgtEl>
                                          <p:spTgt spid="16"/>
                                        </p:tgtEl>
                                        <p:attrNameLst>
                                          <p:attrName>ppt_h</p:attrName>
                                        </p:attrNameLst>
                                      </p:cBhvr>
                                      <p:tavLst>
                                        <p:tav tm="0">
                                          <p:val>
                                            <p:strVal val="#ppt_h"/>
                                          </p:val>
                                        </p:tav>
                                        <p:tav tm="100000">
                                          <p:val>
                                            <p:strVal val="#ppt_h"/>
                                          </p:val>
                                        </p:tav>
                                      </p:tavLst>
                                    </p:anim>
                                    <p:animEffect transition="in" filter="fade">
                                      <p:cBhvr>
                                        <p:cTn id="58" dur="1000"/>
                                        <p:tgtEl>
                                          <p:spTgt spid="16"/>
                                        </p:tgtEl>
                                      </p:cBhvr>
                                    </p:animEffect>
                                  </p:childTnLst>
                                </p:cTn>
                              </p:par>
                              <p:par>
                                <p:cTn id="59" presetID="55"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1000" fill="hold"/>
                                        <p:tgtEl>
                                          <p:spTgt spid="17"/>
                                        </p:tgtEl>
                                        <p:attrNameLst>
                                          <p:attrName>ppt_w</p:attrName>
                                        </p:attrNameLst>
                                      </p:cBhvr>
                                      <p:tavLst>
                                        <p:tav tm="0">
                                          <p:val>
                                            <p:strVal val="#ppt_w*0.70"/>
                                          </p:val>
                                        </p:tav>
                                        <p:tav tm="100000">
                                          <p:val>
                                            <p:strVal val="#ppt_w"/>
                                          </p:val>
                                        </p:tav>
                                      </p:tavLst>
                                    </p:anim>
                                    <p:anim calcmode="lin" valueType="num">
                                      <p:cBhvr>
                                        <p:cTn id="62" dur="1000" fill="hold"/>
                                        <p:tgtEl>
                                          <p:spTgt spid="17"/>
                                        </p:tgtEl>
                                        <p:attrNameLst>
                                          <p:attrName>ppt_h</p:attrName>
                                        </p:attrNameLst>
                                      </p:cBhvr>
                                      <p:tavLst>
                                        <p:tav tm="0">
                                          <p:val>
                                            <p:strVal val="#ppt_h"/>
                                          </p:val>
                                        </p:tav>
                                        <p:tav tm="100000">
                                          <p:val>
                                            <p:strVal val="#ppt_h"/>
                                          </p:val>
                                        </p:tav>
                                      </p:tavLst>
                                    </p:anim>
                                    <p:animEffect transition="in" filter="fade">
                                      <p:cBhvr>
                                        <p:cTn id="6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0A24A68-9ED0-D748-BE2F-C15E2F2DFAC4}"/>
              </a:ext>
            </a:extLst>
          </p:cNvPr>
          <p:cNvSpPr txBox="1"/>
          <p:nvPr/>
        </p:nvSpPr>
        <p:spPr>
          <a:xfrm>
            <a:off x="515619" y="217715"/>
            <a:ext cx="215475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Classification</a:t>
            </a:r>
          </a:p>
        </p:txBody>
      </p:sp>
      <p:cxnSp>
        <p:nvCxnSpPr>
          <p:cNvPr id="5" name="Connecteur droit 4">
            <a:extLst>
              <a:ext uri="{FF2B5EF4-FFF2-40B4-BE49-F238E27FC236}">
                <a16:creationId xmlns:a16="http://schemas.microsoft.com/office/drawing/2014/main" id="{A5268E63-1C71-5646-BD53-D45F51F32C3C}"/>
              </a:ext>
            </a:extLst>
          </p:cNvPr>
          <p:cNvCxnSpPr/>
          <p:nvPr/>
        </p:nvCxnSpPr>
        <p:spPr>
          <a:xfrm>
            <a:off x="74428"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2D93DDF0-974D-B74C-8043-E8CCD95FB8A5}"/>
              </a:ext>
            </a:extLst>
          </p:cNvPr>
          <p:cNvSpPr txBox="1"/>
          <p:nvPr/>
        </p:nvSpPr>
        <p:spPr>
          <a:xfrm>
            <a:off x="808074" y="1033322"/>
            <a:ext cx="3440365" cy="461665"/>
          </a:xfrm>
          <a:prstGeom prst="rect">
            <a:avLst/>
          </a:prstGeom>
          <a:noFill/>
        </p:spPr>
        <p:txBody>
          <a:bodyPr wrap="none" rtlCol="0">
            <a:spAutoFit/>
          </a:bodyPr>
          <a:lstStyle/>
          <a:p>
            <a:r>
              <a:rPr lang="fr-FR" sz="2400" b="1" dirty="0">
                <a:latin typeface="Times New Roman" panose="02020603050405020304" pitchFamily="18" charset="0"/>
                <a:cs typeface="Times New Roman" panose="02020603050405020304" pitchFamily="18" charset="0"/>
              </a:rPr>
              <a:t>Seuil de prédiction :60%</a:t>
            </a:r>
          </a:p>
        </p:txBody>
      </p:sp>
      <p:pic>
        <p:nvPicPr>
          <p:cNvPr id="7" name="Image 6">
            <a:extLst>
              <a:ext uri="{FF2B5EF4-FFF2-40B4-BE49-F238E27FC236}">
                <a16:creationId xmlns:a16="http://schemas.microsoft.com/office/drawing/2014/main" id="{D8B07AFF-5B80-B649-87E2-8664B213FD97}"/>
              </a:ext>
            </a:extLst>
          </p:cNvPr>
          <p:cNvPicPr/>
          <p:nvPr/>
        </p:nvPicPr>
        <p:blipFill>
          <a:blip r:embed="rId3">
            <a:extLst>
              <a:ext uri="{28A0092B-C50C-407E-A947-70E740481C1C}">
                <a14:useLocalDpi xmlns:a14="http://schemas.microsoft.com/office/drawing/2010/main" val="0"/>
              </a:ext>
            </a:extLst>
          </a:blip>
          <a:stretch>
            <a:fillRect/>
          </a:stretch>
        </p:blipFill>
        <p:spPr>
          <a:xfrm>
            <a:off x="591304" y="1974830"/>
            <a:ext cx="10296436" cy="1789095"/>
          </a:xfrm>
          <a:prstGeom prst="rect">
            <a:avLst/>
          </a:prstGeom>
        </p:spPr>
      </p:pic>
      <p:pic>
        <p:nvPicPr>
          <p:cNvPr id="8" name="Image 7">
            <a:extLst>
              <a:ext uri="{FF2B5EF4-FFF2-40B4-BE49-F238E27FC236}">
                <a16:creationId xmlns:a16="http://schemas.microsoft.com/office/drawing/2014/main" id="{14798AA9-E95C-244F-BB66-84825A81DE64}"/>
              </a:ext>
            </a:extLst>
          </p:cNvPr>
          <p:cNvPicPr/>
          <p:nvPr/>
        </p:nvPicPr>
        <p:blipFill>
          <a:blip r:embed="rId4">
            <a:extLst>
              <a:ext uri="{28A0092B-C50C-407E-A947-70E740481C1C}">
                <a14:useLocalDpi xmlns:a14="http://schemas.microsoft.com/office/drawing/2010/main" val="0"/>
              </a:ext>
            </a:extLst>
          </a:blip>
          <a:stretch>
            <a:fillRect/>
          </a:stretch>
        </p:blipFill>
        <p:spPr>
          <a:xfrm>
            <a:off x="591304" y="3763925"/>
            <a:ext cx="10489079" cy="2615610"/>
          </a:xfrm>
          <a:prstGeom prst="rect">
            <a:avLst/>
          </a:prstGeom>
        </p:spPr>
      </p:pic>
      <p:sp>
        <p:nvSpPr>
          <p:cNvPr id="10" name="Signalisation droite 9">
            <a:extLst>
              <a:ext uri="{FF2B5EF4-FFF2-40B4-BE49-F238E27FC236}">
                <a16:creationId xmlns:a16="http://schemas.microsoft.com/office/drawing/2014/main" id="{B03E9814-DB9D-984B-B4B5-19BCCDFF062A}"/>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26</a:t>
            </a:r>
          </a:p>
        </p:txBody>
      </p:sp>
      <p:cxnSp>
        <p:nvCxnSpPr>
          <p:cNvPr id="13" name="Connecteur droit avec flèche 12">
            <a:extLst>
              <a:ext uri="{FF2B5EF4-FFF2-40B4-BE49-F238E27FC236}">
                <a16:creationId xmlns:a16="http://schemas.microsoft.com/office/drawing/2014/main" id="{B7CFF9F2-65BB-2840-BAB5-ABECC48DECAA}"/>
              </a:ext>
            </a:extLst>
          </p:cNvPr>
          <p:cNvCxnSpPr/>
          <p:nvPr/>
        </p:nvCxnSpPr>
        <p:spPr>
          <a:xfrm>
            <a:off x="2098623" y="3132944"/>
            <a:ext cx="1094282" cy="23834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DC276F1C-0A6E-6544-A564-F296BC0C1261}"/>
              </a:ext>
            </a:extLst>
          </p:cNvPr>
          <p:cNvCxnSpPr>
            <a:cxnSpLocks/>
          </p:cNvCxnSpPr>
          <p:nvPr/>
        </p:nvCxnSpPr>
        <p:spPr>
          <a:xfrm>
            <a:off x="4846297" y="3166548"/>
            <a:ext cx="1646884" cy="2349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06B2FBE7-BF05-D64A-8BA5-FE277BA095CA}"/>
              </a:ext>
            </a:extLst>
          </p:cNvPr>
          <p:cNvCxnSpPr>
            <a:cxnSpLocks/>
          </p:cNvCxnSpPr>
          <p:nvPr/>
        </p:nvCxnSpPr>
        <p:spPr>
          <a:xfrm flipH="1">
            <a:off x="5231567" y="3169584"/>
            <a:ext cx="3320323" cy="2346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Forme libre 19">
            <a:extLst>
              <a:ext uri="{FF2B5EF4-FFF2-40B4-BE49-F238E27FC236}">
                <a16:creationId xmlns:a16="http://schemas.microsoft.com/office/drawing/2014/main" id="{FED08E1E-029B-2F42-AD86-F9CD129C3F05}"/>
              </a:ext>
            </a:extLst>
          </p:cNvPr>
          <p:cNvSpPr/>
          <p:nvPr/>
        </p:nvSpPr>
        <p:spPr>
          <a:xfrm>
            <a:off x="9398833" y="2173574"/>
            <a:ext cx="1289154" cy="1214203"/>
          </a:xfrm>
          <a:custGeom>
            <a:avLst/>
            <a:gdLst>
              <a:gd name="connsiteX0" fmla="*/ 0 w 1289154"/>
              <a:gd name="connsiteY0" fmla="*/ 134911 h 1214203"/>
              <a:gd name="connsiteX1" fmla="*/ 0 w 1289154"/>
              <a:gd name="connsiteY1" fmla="*/ 134911 h 1214203"/>
              <a:gd name="connsiteX2" fmla="*/ 14990 w 1289154"/>
              <a:gd name="connsiteY2" fmla="*/ 419724 h 1214203"/>
              <a:gd name="connsiteX3" fmla="*/ 59960 w 1289154"/>
              <a:gd name="connsiteY3" fmla="*/ 509665 h 1214203"/>
              <a:gd name="connsiteX4" fmla="*/ 89941 w 1289154"/>
              <a:gd name="connsiteY4" fmla="*/ 599606 h 1214203"/>
              <a:gd name="connsiteX5" fmla="*/ 119921 w 1289154"/>
              <a:gd name="connsiteY5" fmla="*/ 719528 h 1214203"/>
              <a:gd name="connsiteX6" fmla="*/ 134911 w 1289154"/>
              <a:gd name="connsiteY6" fmla="*/ 764498 h 1214203"/>
              <a:gd name="connsiteX7" fmla="*/ 164892 w 1289154"/>
              <a:gd name="connsiteY7" fmla="*/ 794478 h 1214203"/>
              <a:gd name="connsiteX8" fmla="*/ 179882 w 1289154"/>
              <a:gd name="connsiteY8" fmla="*/ 839449 h 1214203"/>
              <a:gd name="connsiteX9" fmla="*/ 239842 w 1289154"/>
              <a:gd name="connsiteY9" fmla="*/ 914400 h 1214203"/>
              <a:gd name="connsiteX10" fmla="*/ 299803 w 1289154"/>
              <a:gd name="connsiteY10" fmla="*/ 1124262 h 1214203"/>
              <a:gd name="connsiteX11" fmla="*/ 389744 w 1289154"/>
              <a:gd name="connsiteY11" fmla="*/ 1154242 h 1214203"/>
              <a:gd name="connsiteX12" fmla="*/ 509665 w 1289154"/>
              <a:gd name="connsiteY12" fmla="*/ 1184223 h 1214203"/>
              <a:gd name="connsiteX13" fmla="*/ 644577 w 1289154"/>
              <a:gd name="connsiteY13" fmla="*/ 1214203 h 1214203"/>
              <a:gd name="connsiteX14" fmla="*/ 929390 w 1289154"/>
              <a:gd name="connsiteY14" fmla="*/ 1199213 h 1214203"/>
              <a:gd name="connsiteX15" fmla="*/ 1019331 w 1289154"/>
              <a:gd name="connsiteY15" fmla="*/ 1169233 h 1214203"/>
              <a:gd name="connsiteX16" fmla="*/ 1064301 w 1289154"/>
              <a:gd name="connsiteY16" fmla="*/ 1154242 h 1214203"/>
              <a:gd name="connsiteX17" fmla="*/ 1139252 w 1289154"/>
              <a:gd name="connsiteY17" fmla="*/ 1079292 h 1214203"/>
              <a:gd name="connsiteX18" fmla="*/ 1229193 w 1289154"/>
              <a:gd name="connsiteY18" fmla="*/ 1034321 h 1214203"/>
              <a:gd name="connsiteX19" fmla="*/ 1274164 w 1289154"/>
              <a:gd name="connsiteY19" fmla="*/ 884419 h 1214203"/>
              <a:gd name="connsiteX20" fmla="*/ 1289154 w 1289154"/>
              <a:gd name="connsiteY20" fmla="*/ 719528 h 1214203"/>
              <a:gd name="connsiteX21" fmla="*/ 1274164 w 1289154"/>
              <a:gd name="connsiteY21" fmla="*/ 404734 h 1214203"/>
              <a:gd name="connsiteX22" fmla="*/ 1244183 w 1289154"/>
              <a:gd name="connsiteY22" fmla="*/ 269823 h 1214203"/>
              <a:gd name="connsiteX23" fmla="*/ 1229193 w 1289154"/>
              <a:gd name="connsiteY23" fmla="*/ 164892 h 1214203"/>
              <a:gd name="connsiteX24" fmla="*/ 1124262 w 1289154"/>
              <a:gd name="connsiteY24" fmla="*/ 44970 h 1214203"/>
              <a:gd name="connsiteX25" fmla="*/ 584616 w 1289154"/>
              <a:gd name="connsiteY25" fmla="*/ 0 h 1214203"/>
              <a:gd name="connsiteX26" fmla="*/ 269823 w 1289154"/>
              <a:gd name="connsiteY26" fmla="*/ 29980 h 1214203"/>
              <a:gd name="connsiteX27" fmla="*/ 179882 w 1289154"/>
              <a:gd name="connsiteY27" fmla="*/ 44970 h 1214203"/>
              <a:gd name="connsiteX28" fmla="*/ 119921 w 1289154"/>
              <a:gd name="connsiteY28" fmla="*/ 59960 h 121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89154" h="1214203">
                <a:moveTo>
                  <a:pt x="0" y="134911"/>
                </a:moveTo>
                <a:lnTo>
                  <a:pt x="0" y="134911"/>
                </a:lnTo>
                <a:cubicBezTo>
                  <a:pt x="4997" y="229849"/>
                  <a:pt x="6383" y="325045"/>
                  <a:pt x="14990" y="419724"/>
                </a:cubicBezTo>
                <a:cubicBezTo>
                  <a:pt x="19676" y="471270"/>
                  <a:pt x="39459" y="463537"/>
                  <a:pt x="59960" y="509665"/>
                </a:cubicBezTo>
                <a:cubicBezTo>
                  <a:pt x="72795" y="538543"/>
                  <a:pt x="82276" y="568947"/>
                  <a:pt x="89941" y="599606"/>
                </a:cubicBezTo>
                <a:cubicBezTo>
                  <a:pt x="99934" y="639580"/>
                  <a:pt x="106891" y="680438"/>
                  <a:pt x="119921" y="719528"/>
                </a:cubicBezTo>
                <a:cubicBezTo>
                  <a:pt x="124918" y="734518"/>
                  <a:pt x="126781" y="750949"/>
                  <a:pt x="134911" y="764498"/>
                </a:cubicBezTo>
                <a:cubicBezTo>
                  <a:pt x="142182" y="776617"/>
                  <a:pt x="154898" y="784485"/>
                  <a:pt x="164892" y="794478"/>
                </a:cubicBezTo>
                <a:cubicBezTo>
                  <a:pt x="169889" y="809468"/>
                  <a:pt x="172816" y="825316"/>
                  <a:pt x="179882" y="839449"/>
                </a:cubicBezTo>
                <a:cubicBezTo>
                  <a:pt x="198791" y="877267"/>
                  <a:pt x="211958" y="886515"/>
                  <a:pt x="239842" y="914400"/>
                </a:cubicBezTo>
                <a:cubicBezTo>
                  <a:pt x="252411" y="964674"/>
                  <a:pt x="287085" y="1107305"/>
                  <a:pt x="299803" y="1124262"/>
                </a:cubicBezTo>
                <a:cubicBezTo>
                  <a:pt x="318764" y="1149544"/>
                  <a:pt x="358756" y="1148044"/>
                  <a:pt x="389744" y="1154242"/>
                </a:cubicBezTo>
                <a:cubicBezTo>
                  <a:pt x="542140" y="1184723"/>
                  <a:pt x="402104" y="1153492"/>
                  <a:pt x="509665" y="1184223"/>
                </a:cubicBezTo>
                <a:cubicBezTo>
                  <a:pt x="559059" y="1198336"/>
                  <a:pt x="593060" y="1203900"/>
                  <a:pt x="644577" y="1214203"/>
                </a:cubicBezTo>
                <a:cubicBezTo>
                  <a:pt x="739515" y="1209206"/>
                  <a:pt x="834998" y="1210540"/>
                  <a:pt x="929390" y="1199213"/>
                </a:cubicBezTo>
                <a:cubicBezTo>
                  <a:pt x="960767" y="1195448"/>
                  <a:pt x="989351" y="1179227"/>
                  <a:pt x="1019331" y="1169233"/>
                </a:cubicBezTo>
                <a:lnTo>
                  <a:pt x="1064301" y="1154242"/>
                </a:lnTo>
                <a:cubicBezTo>
                  <a:pt x="1089285" y="1129259"/>
                  <a:pt x="1105733" y="1090465"/>
                  <a:pt x="1139252" y="1079292"/>
                </a:cubicBezTo>
                <a:cubicBezTo>
                  <a:pt x="1201314" y="1058604"/>
                  <a:pt x="1171076" y="1073066"/>
                  <a:pt x="1229193" y="1034321"/>
                </a:cubicBezTo>
                <a:cubicBezTo>
                  <a:pt x="1265689" y="924835"/>
                  <a:pt x="1251509" y="975039"/>
                  <a:pt x="1274164" y="884419"/>
                </a:cubicBezTo>
                <a:cubicBezTo>
                  <a:pt x="1279161" y="829455"/>
                  <a:pt x="1289154" y="774718"/>
                  <a:pt x="1289154" y="719528"/>
                </a:cubicBezTo>
                <a:cubicBezTo>
                  <a:pt x="1289154" y="614478"/>
                  <a:pt x="1282221" y="509475"/>
                  <a:pt x="1274164" y="404734"/>
                </a:cubicBezTo>
                <a:cubicBezTo>
                  <a:pt x="1270195" y="353143"/>
                  <a:pt x="1253175" y="319277"/>
                  <a:pt x="1244183" y="269823"/>
                </a:cubicBezTo>
                <a:cubicBezTo>
                  <a:pt x="1237862" y="235061"/>
                  <a:pt x="1241876" y="197869"/>
                  <a:pt x="1229193" y="164892"/>
                </a:cubicBezTo>
                <a:cubicBezTo>
                  <a:pt x="1216282" y="131323"/>
                  <a:pt x="1170691" y="59256"/>
                  <a:pt x="1124262" y="44970"/>
                </a:cubicBezTo>
                <a:cubicBezTo>
                  <a:pt x="957832" y="-6239"/>
                  <a:pt x="742182" y="6060"/>
                  <a:pt x="584616" y="0"/>
                </a:cubicBezTo>
                <a:cubicBezTo>
                  <a:pt x="430417" y="11861"/>
                  <a:pt x="404404" y="10754"/>
                  <a:pt x="269823" y="29980"/>
                </a:cubicBezTo>
                <a:cubicBezTo>
                  <a:pt x="239735" y="34278"/>
                  <a:pt x="209686" y="39009"/>
                  <a:pt x="179882" y="44970"/>
                </a:cubicBezTo>
                <a:cubicBezTo>
                  <a:pt x="159680" y="49010"/>
                  <a:pt x="119921" y="59960"/>
                  <a:pt x="119921" y="5996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47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ppt_w*0.70"/>
                                          </p:val>
                                        </p:tav>
                                        <p:tav tm="100000">
                                          <p:val>
                                            <p:strVal val="#ppt_w"/>
                                          </p:val>
                                        </p:tav>
                                      </p:tavLst>
                                    </p:anim>
                                    <p:anim calcmode="lin" valueType="num">
                                      <p:cBhvr>
                                        <p:cTn id="12" dur="1000" fill="hold"/>
                                        <p:tgtEl>
                                          <p:spTgt spid="7"/>
                                        </p:tgtEl>
                                        <p:attrNameLst>
                                          <p:attrName>ppt_h</p:attrName>
                                        </p:attrNameLst>
                                      </p:cBhvr>
                                      <p:tavLst>
                                        <p:tav tm="0">
                                          <p:val>
                                            <p:strVal val="#ppt_h"/>
                                          </p:val>
                                        </p:tav>
                                        <p:tav tm="100000">
                                          <p:val>
                                            <p:strVal val="#ppt_h"/>
                                          </p:val>
                                        </p:tav>
                                      </p:tavLst>
                                    </p:anim>
                                    <p:animEffect transition="in" filter="fade">
                                      <p:cBhvr>
                                        <p:cTn id="13" dur="1000"/>
                                        <p:tgtEl>
                                          <p:spTgt spid="7"/>
                                        </p:tgtEl>
                                      </p:cBhvr>
                                    </p:animEffect>
                                  </p:childTnLst>
                                </p:cTn>
                              </p:par>
                              <p:par>
                                <p:cTn id="14" presetID="55"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strVal val="#ppt_w*0.70"/>
                                          </p:val>
                                        </p:tav>
                                        <p:tav tm="100000">
                                          <p:val>
                                            <p:strVal val="#ppt_w"/>
                                          </p:val>
                                        </p:tav>
                                      </p:tavLst>
                                    </p:anim>
                                    <p:anim calcmode="lin" valueType="num">
                                      <p:cBhvr>
                                        <p:cTn id="17" dur="1000" fill="hold"/>
                                        <p:tgtEl>
                                          <p:spTgt spid="8"/>
                                        </p:tgtEl>
                                        <p:attrNameLst>
                                          <p:attrName>ppt_h</p:attrName>
                                        </p:attrNameLst>
                                      </p:cBhvr>
                                      <p:tavLst>
                                        <p:tav tm="0">
                                          <p:val>
                                            <p:strVal val="#ppt_h"/>
                                          </p:val>
                                        </p:tav>
                                        <p:tav tm="100000">
                                          <p:val>
                                            <p:strVal val="#ppt_h"/>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ppt_y</p:attrName>
                                        </p:attrNameLst>
                                      </p:cBhvr>
                                      <p:tavLst>
                                        <p:tav tm="0">
                                          <p:val>
                                            <p:strVal val="#ppt_y+#ppt_h*1.125000"/>
                                          </p:val>
                                        </p:tav>
                                        <p:tav tm="100000">
                                          <p:val>
                                            <p:strVal val="#ppt_y"/>
                                          </p:val>
                                        </p:tav>
                                      </p:tavLst>
                                    </p:anim>
                                    <p:animEffect transition="in" filter="wipe(up)">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up)">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p:tgtEl>
                                          <p:spTgt spid="20"/>
                                        </p:tgtEl>
                                        <p:attrNameLst>
                                          <p:attrName>ppt_y</p:attrName>
                                        </p:attrNameLst>
                                      </p:cBhvr>
                                      <p:tavLst>
                                        <p:tav tm="0">
                                          <p:val>
                                            <p:strVal val="#ppt_y+#ppt_h*1.125000"/>
                                          </p:val>
                                        </p:tav>
                                        <p:tav tm="100000">
                                          <p:val>
                                            <p:strVal val="#ppt_y"/>
                                          </p:val>
                                        </p:tav>
                                      </p:tavLst>
                                    </p:anim>
                                    <p:animEffect transition="in" filter="wipe(up)">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6A241B-807F-6346-99BD-D5B5F9383557}"/>
              </a:ext>
            </a:extLst>
          </p:cNvPr>
          <p:cNvSpPr/>
          <p:nvPr/>
        </p:nvSpPr>
        <p:spPr>
          <a:xfrm>
            <a:off x="985009" y="2305373"/>
            <a:ext cx="8861721" cy="1015663"/>
          </a:xfrm>
          <a:prstGeom prst="rect">
            <a:avLst/>
          </a:prstGeom>
          <a:noFill/>
        </p:spPr>
        <p:txBody>
          <a:bodyPr wrap="none" lIns="91440" tIns="45720" rIns="91440" bIns="45720">
            <a:spAutoFit/>
          </a:bodyPr>
          <a:lstStyle/>
          <a:p>
            <a:pPr algn="ctr"/>
            <a:r>
              <a:rPr lang="fr-FR" sz="60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Conclusion et perspectives</a:t>
            </a:r>
            <a:endPar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Signalisation droite 5">
            <a:extLst>
              <a:ext uri="{FF2B5EF4-FFF2-40B4-BE49-F238E27FC236}">
                <a16:creationId xmlns:a16="http://schemas.microsoft.com/office/drawing/2014/main" id="{88A7AB55-BFCC-5B40-B067-C030571CCFB9}"/>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27</a:t>
            </a:r>
          </a:p>
        </p:txBody>
      </p:sp>
    </p:spTree>
    <p:extLst>
      <p:ext uri="{BB962C8B-B14F-4D97-AF65-F5344CB8AC3E}">
        <p14:creationId xmlns:p14="http://schemas.microsoft.com/office/powerpoint/2010/main" val="435996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9D68549-498F-3A4D-B59C-18C41808E7B0}"/>
              </a:ext>
            </a:extLst>
          </p:cNvPr>
          <p:cNvSpPr txBox="1"/>
          <p:nvPr/>
        </p:nvSpPr>
        <p:spPr>
          <a:xfrm>
            <a:off x="930843" y="2026254"/>
            <a:ext cx="9730622" cy="2951001"/>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L’objectif principal de ce mémoire a été d'expérimenter un algorithme de classification multi-label : </a:t>
            </a:r>
            <a:r>
              <a:rPr lang="fr-FR" b="1" dirty="0">
                <a:latin typeface="Times New Roman" panose="02020603050405020304" pitchFamily="18" charset="0"/>
                <a:cs typeface="Times New Roman" panose="02020603050405020304" pitchFamily="18" charset="0"/>
              </a:rPr>
              <a:t>OneVsRest</a:t>
            </a:r>
            <a:r>
              <a:rPr lang="fr-FR" dirty="0">
                <a:latin typeface="Times New Roman" panose="02020603050405020304" pitchFamily="18" charset="0"/>
                <a:cs typeface="Times New Roman" panose="02020603050405020304" pitchFamily="18" charset="0"/>
              </a:rPr>
              <a:t> (un contre tous) en utilisant la technique de </a:t>
            </a:r>
            <a:r>
              <a:rPr lang="fr-FR" b="1" dirty="0">
                <a:latin typeface="Times New Roman" panose="02020603050405020304" pitchFamily="18" charset="0"/>
                <a:cs typeface="Times New Roman" panose="02020603050405020304" pitchFamily="18" charset="0"/>
              </a:rPr>
              <a:t>Doc2Vec</a:t>
            </a:r>
            <a:r>
              <a:rPr lang="fr-FR" dirty="0">
                <a:latin typeface="Times New Roman" panose="02020603050405020304" pitchFamily="18" charset="0"/>
                <a:cs typeface="Times New Roman" panose="02020603050405020304" pitchFamily="18" charset="0"/>
              </a:rPr>
              <a:t> comme moyen de vectorisation numérique des données textuelles plus précisément des résumés des films dans le but d’appliquer une classification multi-label .</a:t>
            </a:r>
          </a:p>
          <a:p>
            <a:pPr algn="just">
              <a:lnSpc>
                <a:spcPct val="150000"/>
              </a:lnSpc>
            </a:pPr>
            <a:r>
              <a:rPr lang="fr-FR" dirty="0">
                <a:latin typeface="Times New Roman" panose="02020603050405020304" pitchFamily="18" charset="0"/>
                <a:cs typeface="Times New Roman" panose="02020603050405020304" pitchFamily="18" charset="0"/>
              </a:rPr>
              <a:t>Ainsi dans la phase de classification nous avons utilisé </a:t>
            </a:r>
            <a:r>
              <a:rPr lang="fr-FR" b="1" dirty="0">
                <a:latin typeface="Times New Roman" panose="02020603050405020304" pitchFamily="18" charset="0"/>
                <a:cs typeface="Times New Roman" panose="02020603050405020304" pitchFamily="18" charset="0"/>
              </a:rPr>
              <a:t>OneVsRestClassifier</a:t>
            </a:r>
            <a:r>
              <a:rPr lang="fr-FR" dirty="0">
                <a:latin typeface="Times New Roman" panose="02020603050405020304" pitchFamily="18" charset="0"/>
                <a:cs typeface="Times New Roman" panose="02020603050405020304" pitchFamily="18" charset="0"/>
              </a:rPr>
              <a:t> qui a pris en paramètre </a:t>
            </a:r>
          </a:p>
          <a:p>
            <a:pPr algn="just">
              <a:lnSpc>
                <a:spcPct val="150000"/>
              </a:lnSpc>
            </a:pPr>
            <a:r>
              <a:rPr lang="fr-FR" dirty="0">
                <a:latin typeface="Times New Roman" panose="02020603050405020304" pitchFamily="18" charset="0"/>
                <a:cs typeface="Times New Roman" panose="02020603050405020304" pitchFamily="18" charset="0"/>
              </a:rPr>
              <a:t>le classifieur de la régression logistique: </a:t>
            </a:r>
            <a:r>
              <a:rPr lang="fr-FR" b="1" dirty="0">
                <a:latin typeface="Times New Roman" panose="02020603050405020304" pitchFamily="18" charset="0"/>
                <a:cs typeface="Times New Roman" panose="02020603050405020304" pitchFamily="18" charset="0"/>
              </a:rPr>
              <a:t>LogisticRegression </a:t>
            </a:r>
            <a:r>
              <a:rPr lang="fr-FR" dirty="0">
                <a:latin typeface="Times New Roman" panose="02020603050405020304" pitchFamily="18" charset="0"/>
                <a:cs typeface="Times New Roman" panose="02020603050405020304" pitchFamily="18" charset="0"/>
              </a:rPr>
              <a:t>dans le but d’effectuer les prédictions avec </a:t>
            </a:r>
          </a:p>
          <a:p>
            <a:pPr algn="just">
              <a:lnSpc>
                <a:spcPct val="150000"/>
              </a:lnSpc>
            </a:pPr>
            <a:r>
              <a:rPr lang="fr-FR" dirty="0">
                <a:latin typeface="Times New Roman" panose="02020603050405020304" pitchFamily="18" charset="0"/>
                <a:cs typeface="Times New Roman" panose="02020603050405020304" pitchFamily="18" charset="0"/>
              </a:rPr>
              <a:t>une certaine probabilité supérieur ou égale à un seuil de 60%.</a:t>
            </a:r>
          </a:p>
        </p:txBody>
      </p:sp>
      <p:sp>
        <p:nvSpPr>
          <p:cNvPr id="5" name="ZoneTexte 4">
            <a:extLst>
              <a:ext uri="{FF2B5EF4-FFF2-40B4-BE49-F238E27FC236}">
                <a16:creationId xmlns:a16="http://schemas.microsoft.com/office/drawing/2014/main" id="{2E83F421-B2D1-3346-9E08-A96779072FE8}"/>
              </a:ext>
            </a:extLst>
          </p:cNvPr>
          <p:cNvSpPr txBox="1"/>
          <p:nvPr/>
        </p:nvSpPr>
        <p:spPr>
          <a:xfrm>
            <a:off x="515619" y="217715"/>
            <a:ext cx="1818126"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Conclusion</a:t>
            </a:r>
          </a:p>
        </p:txBody>
      </p:sp>
      <p:cxnSp>
        <p:nvCxnSpPr>
          <p:cNvPr id="6" name="Connecteur droit 5">
            <a:extLst>
              <a:ext uri="{FF2B5EF4-FFF2-40B4-BE49-F238E27FC236}">
                <a16:creationId xmlns:a16="http://schemas.microsoft.com/office/drawing/2014/main" id="{E37957C7-D48D-4548-A930-6837BAEC2901}"/>
              </a:ext>
            </a:extLst>
          </p:cNvPr>
          <p:cNvCxnSpPr/>
          <p:nvPr/>
        </p:nvCxnSpPr>
        <p:spPr>
          <a:xfrm>
            <a:off x="74428"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7" name="Signalisation droite 6">
            <a:extLst>
              <a:ext uri="{FF2B5EF4-FFF2-40B4-BE49-F238E27FC236}">
                <a16:creationId xmlns:a16="http://schemas.microsoft.com/office/drawing/2014/main" id="{8E59D63F-7DFB-7A42-8707-EA7A3BBB4434}"/>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28</a:t>
            </a:r>
          </a:p>
        </p:txBody>
      </p:sp>
    </p:spTree>
    <p:extLst>
      <p:ext uri="{BB962C8B-B14F-4D97-AF65-F5344CB8AC3E}">
        <p14:creationId xmlns:p14="http://schemas.microsoft.com/office/powerpoint/2010/main" val="2775723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9DA58D26-C14E-C740-983D-F11DF2FC48A4}"/>
              </a:ext>
            </a:extLst>
          </p:cNvPr>
          <p:cNvCxnSpPr/>
          <p:nvPr/>
        </p:nvCxnSpPr>
        <p:spPr>
          <a:xfrm>
            <a:off x="0" y="797603"/>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3BF29665-4D44-0144-809E-DD0051BF005F}"/>
              </a:ext>
            </a:extLst>
          </p:cNvPr>
          <p:cNvSpPr txBox="1"/>
          <p:nvPr/>
        </p:nvSpPr>
        <p:spPr>
          <a:xfrm>
            <a:off x="619628" y="1263769"/>
            <a:ext cx="10504505" cy="267765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fr-FR" sz="2000" dirty="0">
                <a:latin typeface="Times New Roman" panose="02020603050405020304" pitchFamily="18" charset="0"/>
                <a:cs typeface="Times New Roman" panose="02020603050405020304" pitchFamily="18" charset="0"/>
              </a:rPr>
              <a:t>Avec les progrès de la technologie, les informations  provenant de diverses sources ont augmenté rapidement, ce qui a entraîné une grande quantité de données structurées, non structurées et inutilisées, ainsi, un grand nombre de techniques pour explorer et structurer ces données sont apparues au cours des dernières années. Parmi ces techniques, le Word embedding et la classification multi-label.</a:t>
            </a:r>
          </a:p>
          <a:p>
            <a:endParaRPr lang="fr-FR" dirty="0"/>
          </a:p>
        </p:txBody>
      </p:sp>
      <p:sp>
        <p:nvSpPr>
          <p:cNvPr id="5" name="Signalisation droite 4">
            <a:extLst>
              <a:ext uri="{FF2B5EF4-FFF2-40B4-BE49-F238E27FC236}">
                <a16:creationId xmlns:a16="http://schemas.microsoft.com/office/drawing/2014/main" id="{C6C91D91-2B47-744B-83B5-F7DF0B181A6B}"/>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a:t>
            </a:r>
          </a:p>
        </p:txBody>
      </p:sp>
      <p:sp>
        <p:nvSpPr>
          <p:cNvPr id="2" name="Rectangle 1">
            <a:extLst>
              <a:ext uri="{FF2B5EF4-FFF2-40B4-BE49-F238E27FC236}">
                <a16:creationId xmlns:a16="http://schemas.microsoft.com/office/drawing/2014/main" id="{9879E287-85CF-1443-B9B2-5688B99BE86E}"/>
              </a:ext>
            </a:extLst>
          </p:cNvPr>
          <p:cNvSpPr/>
          <p:nvPr/>
        </p:nvSpPr>
        <p:spPr>
          <a:xfrm>
            <a:off x="426227" y="-125727"/>
            <a:ext cx="3773341" cy="923330"/>
          </a:xfrm>
          <a:prstGeom prst="rect">
            <a:avLst/>
          </a:prstGeom>
          <a:noFill/>
        </p:spPr>
        <p:txBody>
          <a:bodyPr wrap="none" lIns="91440" tIns="45720" rIns="91440" bIns="45720">
            <a:spAutoFit/>
          </a:bodyPr>
          <a:lstStyle/>
          <a:p>
            <a:pPr algn="ctr"/>
            <a:r>
              <a:rPr lang="fr-FR"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Introduction</a:t>
            </a:r>
          </a:p>
        </p:txBody>
      </p:sp>
      <p:pic>
        <p:nvPicPr>
          <p:cNvPr id="8" name="Image 7">
            <a:extLst>
              <a:ext uri="{FF2B5EF4-FFF2-40B4-BE49-F238E27FC236}">
                <a16:creationId xmlns:a16="http://schemas.microsoft.com/office/drawing/2014/main" id="{8EFE335F-7AED-0544-B7DE-AB5516C4A763}"/>
              </a:ext>
            </a:extLst>
          </p:cNvPr>
          <p:cNvPicPr>
            <a:picLocks noChangeAspect="1"/>
          </p:cNvPicPr>
          <p:nvPr/>
        </p:nvPicPr>
        <p:blipFill>
          <a:blip r:embed="rId3"/>
          <a:stretch>
            <a:fillRect/>
          </a:stretch>
        </p:blipFill>
        <p:spPr>
          <a:xfrm>
            <a:off x="3380442" y="3805301"/>
            <a:ext cx="4400923" cy="2837191"/>
          </a:xfrm>
          <a:prstGeom prst="rect">
            <a:avLst/>
          </a:prstGeom>
        </p:spPr>
      </p:pic>
      <p:sp>
        <p:nvSpPr>
          <p:cNvPr id="12" name="Forme libre 11">
            <a:extLst>
              <a:ext uri="{FF2B5EF4-FFF2-40B4-BE49-F238E27FC236}">
                <a16:creationId xmlns:a16="http://schemas.microsoft.com/office/drawing/2014/main" id="{A526DE7B-B7E0-0240-AA3E-8D5D5667C8EB}"/>
              </a:ext>
            </a:extLst>
          </p:cNvPr>
          <p:cNvSpPr/>
          <p:nvPr/>
        </p:nvSpPr>
        <p:spPr>
          <a:xfrm>
            <a:off x="3282846" y="3822492"/>
            <a:ext cx="2154505" cy="2945558"/>
          </a:xfrm>
          <a:custGeom>
            <a:avLst/>
            <a:gdLst>
              <a:gd name="connsiteX0" fmla="*/ 104931 w 2154505"/>
              <a:gd name="connsiteY0" fmla="*/ 149901 h 2945558"/>
              <a:gd name="connsiteX1" fmla="*/ 104931 w 2154505"/>
              <a:gd name="connsiteY1" fmla="*/ 149901 h 2945558"/>
              <a:gd name="connsiteX2" fmla="*/ 89941 w 2154505"/>
              <a:gd name="connsiteY2" fmla="*/ 629587 h 2945558"/>
              <a:gd name="connsiteX3" fmla="*/ 59961 w 2154505"/>
              <a:gd name="connsiteY3" fmla="*/ 719528 h 2945558"/>
              <a:gd name="connsiteX4" fmla="*/ 44970 w 2154505"/>
              <a:gd name="connsiteY4" fmla="*/ 779488 h 2945558"/>
              <a:gd name="connsiteX5" fmla="*/ 74951 w 2154505"/>
              <a:gd name="connsiteY5" fmla="*/ 1723869 h 2945558"/>
              <a:gd name="connsiteX6" fmla="*/ 89941 w 2154505"/>
              <a:gd name="connsiteY6" fmla="*/ 1768839 h 2945558"/>
              <a:gd name="connsiteX7" fmla="*/ 59961 w 2154505"/>
              <a:gd name="connsiteY7" fmla="*/ 2368446 h 2945558"/>
              <a:gd name="connsiteX8" fmla="*/ 44970 w 2154505"/>
              <a:gd name="connsiteY8" fmla="*/ 2488367 h 2945558"/>
              <a:gd name="connsiteX9" fmla="*/ 14990 w 2154505"/>
              <a:gd name="connsiteY9" fmla="*/ 2608288 h 2945558"/>
              <a:gd name="connsiteX10" fmla="*/ 0 w 2154505"/>
              <a:gd name="connsiteY10" fmla="*/ 2758190 h 2945558"/>
              <a:gd name="connsiteX11" fmla="*/ 14990 w 2154505"/>
              <a:gd name="connsiteY11" fmla="*/ 2803160 h 2945558"/>
              <a:gd name="connsiteX12" fmla="*/ 149902 w 2154505"/>
              <a:gd name="connsiteY12" fmla="*/ 2878111 h 2945558"/>
              <a:gd name="connsiteX13" fmla="*/ 1049311 w 2154505"/>
              <a:gd name="connsiteY13" fmla="*/ 2908092 h 2945558"/>
              <a:gd name="connsiteX14" fmla="*/ 1409075 w 2154505"/>
              <a:gd name="connsiteY14" fmla="*/ 2923082 h 2945558"/>
              <a:gd name="connsiteX15" fmla="*/ 1783829 w 2154505"/>
              <a:gd name="connsiteY15" fmla="*/ 2923082 h 2945558"/>
              <a:gd name="connsiteX16" fmla="*/ 1903751 w 2154505"/>
              <a:gd name="connsiteY16" fmla="*/ 2893101 h 2945558"/>
              <a:gd name="connsiteX17" fmla="*/ 2053652 w 2154505"/>
              <a:gd name="connsiteY17" fmla="*/ 2863121 h 2945558"/>
              <a:gd name="connsiteX18" fmla="*/ 2128603 w 2154505"/>
              <a:gd name="connsiteY18" fmla="*/ 2848131 h 2945558"/>
              <a:gd name="connsiteX19" fmla="*/ 2128603 w 2154505"/>
              <a:gd name="connsiteY19" fmla="*/ 2518347 h 2945558"/>
              <a:gd name="connsiteX20" fmla="*/ 2113613 w 2154505"/>
              <a:gd name="connsiteY20" fmla="*/ 2458387 h 2945558"/>
              <a:gd name="connsiteX21" fmla="*/ 2098623 w 2154505"/>
              <a:gd name="connsiteY21" fmla="*/ 2383436 h 2945558"/>
              <a:gd name="connsiteX22" fmla="*/ 2053652 w 2154505"/>
              <a:gd name="connsiteY22" fmla="*/ 2203554 h 2945558"/>
              <a:gd name="connsiteX23" fmla="*/ 2038662 w 2154505"/>
              <a:gd name="connsiteY23" fmla="*/ 2143593 h 2945558"/>
              <a:gd name="connsiteX24" fmla="*/ 2008682 w 2154505"/>
              <a:gd name="connsiteY24" fmla="*/ 2053652 h 2945558"/>
              <a:gd name="connsiteX25" fmla="*/ 1963711 w 2154505"/>
              <a:gd name="connsiteY25" fmla="*/ 1843790 h 2945558"/>
              <a:gd name="connsiteX26" fmla="*/ 1948721 w 2154505"/>
              <a:gd name="connsiteY26" fmla="*/ 1798819 h 2945558"/>
              <a:gd name="connsiteX27" fmla="*/ 1888761 w 2154505"/>
              <a:gd name="connsiteY27" fmla="*/ 1588957 h 2945558"/>
              <a:gd name="connsiteX28" fmla="*/ 1873770 w 2154505"/>
              <a:gd name="connsiteY28" fmla="*/ 1543987 h 2945558"/>
              <a:gd name="connsiteX29" fmla="*/ 1843790 w 2154505"/>
              <a:gd name="connsiteY29" fmla="*/ 1514006 h 2945558"/>
              <a:gd name="connsiteX30" fmla="*/ 1798820 w 2154505"/>
              <a:gd name="connsiteY30" fmla="*/ 1379095 h 2945558"/>
              <a:gd name="connsiteX31" fmla="*/ 1783829 w 2154505"/>
              <a:gd name="connsiteY31" fmla="*/ 1334124 h 2945558"/>
              <a:gd name="connsiteX32" fmla="*/ 1768839 w 2154505"/>
              <a:gd name="connsiteY32" fmla="*/ 1274164 h 2945558"/>
              <a:gd name="connsiteX33" fmla="*/ 1738859 w 2154505"/>
              <a:gd name="connsiteY33" fmla="*/ 1184223 h 2945558"/>
              <a:gd name="connsiteX34" fmla="*/ 1723869 w 2154505"/>
              <a:gd name="connsiteY34" fmla="*/ 1139252 h 2945558"/>
              <a:gd name="connsiteX35" fmla="*/ 1708879 w 2154505"/>
              <a:gd name="connsiteY35" fmla="*/ 1094282 h 2945558"/>
              <a:gd name="connsiteX36" fmla="*/ 1693888 w 2154505"/>
              <a:gd name="connsiteY36" fmla="*/ 1034321 h 2945558"/>
              <a:gd name="connsiteX37" fmla="*/ 1723869 w 2154505"/>
              <a:gd name="connsiteY37" fmla="*/ 719528 h 2945558"/>
              <a:gd name="connsiteX38" fmla="*/ 1753849 w 2154505"/>
              <a:gd name="connsiteY38" fmla="*/ 659567 h 2945558"/>
              <a:gd name="connsiteX39" fmla="*/ 1768839 w 2154505"/>
              <a:gd name="connsiteY39" fmla="*/ 599606 h 2945558"/>
              <a:gd name="connsiteX40" fmla="*/ 1798820 w 2154505"/>
              <a:gd name="connsiteY40" fmla="*/ 509665 h 2945558"/>
              <a:gd name="connsiteX41" fmla="*/ 1783829 w 2154505"/>
              <a:gd name="connsiteY41" fmla="*/ 434715 h 2945558"/>
              <a:gd name="connsiteX42" fmla="*/ 1753849 w 2154505"/>
              <a:gd name="connsiteY42" fmla="*/ 314793 h 2945558"/>
              <a:gd name="connsiteX43" fmla="*/ 1708879 w 2154505"/>
              <a:gd name="connsiteY43" fmla="*/ 119921 h 2945558"/>
              <a:gd name="connsiteX44" fmla="*/ 1693888 w 2154505"/>
              <a:gd name="connsiteY44" fmla="*/ 59960 h 2945558"/>
              <a:gd name="connsiteX45" fmla="*/ 1379095 w 2154505"/>
              <a:gd name="connsiteY45" fmla="*/ 29980 h 2945558"/>
              <a:gd name="connsiteX46" fmla="*/ 1184223 w 2154505"/>
              <a:gd name="connsiteY46" fmla="*/ 0 h 2945558"/>
              <a:gd name="connsiteX47" fmla="*/ 314793 w 2154505"/>
              <a:gd name="connsiteY47" fmla="*/ 14990 h 2945558"/>
              <a:gd name="connsiteX48" fmla="*/ 119921 w 2154505"/>
              <a:gd name="connsiteY48" fmla="*/ 29980 h 2945558"/>
              <a:gd name="connsiteX49" fmla="*/ 104931 w 2154505"/>
              <a:gd name="connsiteY49" fmla="*/ 74951 h 2945558"/>
              <a:gd name="connsiteX50" fmla="*/ 104931 w 2154505"/>
              <a:gd name="connsiteY50" fmla="*/ 209862 h 294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54505" h="2945558">
                <a:moveTo>
                  <a:pt x="104931" y="149901"/>
                </a:moveTo>
                <a:lnTo>
                  <a:pt x="104931" y="149901"/>
                </a:lnTo>
                <a:cubicBezTo>
                  <a:pt x="99934" y="309796"/>
                  <a:pt x="102531" y="470110"/>
                  <a:pt x="89941" y="629587"/>
                </a:cubicBezTo>
                <a:cubicBezTo>
                  <a:pt x="87454" y="661091"/>
                  <a:pt x="67626" y="688870"/>
                  <a:pt x="59961" y="719528"/>
                </a:cubicBezTo>
                <a:lnTo>
                  <a:pt x="44970" y="779488"/>
                </a:lnTo>
                <a:cubicBezTo>
                  <a:pt x="49156" y="1026448"/>
                  <a:pt x="-10770" y="1423843"/>
                  <a:pt x="74951" y="1723869"/>
                </a:cubicBezTo>
                <a:cubicBezTo>
                  <a:pt x="79292" y="1739062"/>
                  <a:pt x="84944" y="1753849"/>
                  <a:pt x="89941" y="1768839"/>
                </a:cubicBezTo>
                <a:cubicBezTo>
                  <a:pt x="83854" y="1908839"/>
                  <a:pt x="72386" y="2213135"/>
                  <a:pt x="59961" y="2368446"/>
                </a:cubicBezTo>
                <a:cubicBezTo>
                  <a:pt x="56748" y="2408602"/>
                  <a:pt x="52394" y="2448772"/>
                  <a:pt x="44970" y="2488367"/>
                </a:cubicBezTo>
                <a:cubicBezTo>
                  <a:pt x="37376" y="2528865"/>
                  <a:pt x="14990" y="2608288"/>
                  <a:pt x="14990" y="2608288"/>
                </a:cubicBezTo>
                <a:cubicBezTo>
                  <a:pt x="9993" y="2658255"/>
                  <a:pt x="0" y="2707973"/>
                  <a:pt x="0" y="2758190"/>
                </a:cubicBezTo>
                <a:cubicBezTo>
                  <a:pt x="0" y="2773991"/>
                  <a:pt x="3817" y="2791987"/>
                  <a:pt x="14990" y="2803160"/>
                </a:cubicBezTo>
                <a:cubicBezTo>
                  <a:pt x="27850" y="2816020"/>
                  <a:pt x="110316" y="2876226"/>
                  <a:pt x="149902" y="2878111"/>
                </a:cubicBezTo>
                <a:cubicBezTo>
                  <a:pt x="449532" y="2892379"/>
                  <a:pt x="749602" y="2895604"/>
                  <a:pt x="1049311" y="2908092"/>
                </a:cubicBezTo>
                <a:lnTo>
                  <a:pt x="1409075" y="2923082"/>
                </a:lnTo>
                <a:cubicBezTo>
                  <a:pt x="1566733" y="2954613"/>
                  <a:pt x="1519093" y="2951447"/>
                  <a:pt x="1783829" y="2923082"/>
                </a:cubicBezTo>
                <a:cubicBezTo>
                  <a:pt x="1824799" y="2918692"/>
                  <a:pt x="1863347" y="2901182"/>
                  <a:pt x="1903751" y="2893101"/>
                </a:cubicBezTo>
                <a:lnTo>
                  <a:pt x="2053652" y="2863121"/>
                </a:lnTo>
                <a:lnTo>
                  <a:pt x="2128603" y="2848131"/>
                </a:lnTo>
                <a:cubicBezTo>
                  <a:pt x="2172296" y="2717050"/>
                  <a:pt x="2152607" y="2794390"/>
                  <a:pt x="2128603" y="2518347"/>
                </a:cubicBezTo>
                <a:cubicBezTo>
                  <a:pt x="2126818" y="2497823"/>
                  <a:pt x="2118082" y="2478498"/>
                  <a:pt x="2113613" y="2458387"/>
                </a:cubicBezTo>
                <a:cubicBezTo>
                  <a:pt x="2108086" y="2433515"/>
                  <a:pt x="2104352" y="2408262"/>
                  <a:pt x="2098623" y="2383436"/>
                </a:cubicBezTo>
                <a:cubicBezTo>
                  <a:pt x="2098593" y="2383304"/>
                  <a:pt x="2061164" y="2233600"/>
                  <a:pt x="2053652" y="2203554"/>
                </a:cubicBezTo>
                <a:cubicBezTo>
                  <a:pt x="2048655" y="2183567"/>
                  <a:pt x="2045177" y="2163138"/>
                  <a:pt x="2038662" y="2143593"/>
                </a:cubicBezTo>
                <a:cubicBezTo>
                  <a:pt x="2028669" y="2113613"/>
                  <a:pt x="2014880" y="2084640"/>
                  <a:pt x="2008682" y="2053652"/>
                </a:cubicBezTo>
                <a:cubicBezTo>
                  <a:pt x="1997203" y="1996255"/>
                  <a:pt x="1981948" y="1907618"/>
                  <a:pt x="1963711" y="1843790"/>
                </a:cubicBezTo>
                <a:cubicBezTo>
                  <a:pt x="1959370" y="1828597"/>
                  <a:pt x="1952879" y="1814063"/>
                  <a:pt x="1948721" y="1798819"/>
                </a:cubicBezTo>
                <a:cubicBezTo>
                  <a:pt x="1892264" y="1591807"/>
                  <a:pt x="1946199" y="1761269"/>
                  <a:pt x="1888761" y="1588957"/>
                </a:cubicBezTo>
                <a:cubicBezTo>
                  <a:pt x="1883764" y="1573967"/>
                  <a:pt x="1884943" y="1555160"/>
                  <a:pt x="1873770" y="1543987"/>
                </a:cubicBezTo>
                <a:lnTo>
                  <a:pt x="1843790" y="1514006"/>
                </a:lnTo>
                <a:lnTo>
                  <a:pt x="1798820" y="1379095"/>
                </a:lnTo>
                <a:cubicBezTo>
                  <a:pt x="1793823" y="1364105"/>
                  <a:pt x="1787661" y="1349453"/>
                  <a:pt x="1783829" y="1334124"/>
                </a:cubicBezTo>
                <a:cubicBezTo>
                  <a:pt x="1778832" y="1314137"/>
                  <a:pt x="1774759" y="1293897"/>
                  <a:pt x="1768839" y="1274164"/>
                </a:cubicBezTo>
                <a:cubicBezTo>
                  <a:pt x="1759758" y="1243895"/>
                  <a:pt x="1748852" y="1214203"/>
                  <a:pt x="1738859" y="1184223"/>
                </a:cubicBezTo>
                <a:lnTo>
                  <a:pt x="1723869" y="1139252"/>
                </a:lnTo>
                <a:cubicBezTo>
                  <a:pt x="1718872" y="1124262"/>
                  <a:pt x="1712711" y="1109611"/>
                  <a:pt x="1708879" y="1094282"/>
                </a:cubicBezTo>
                <a:lnTo>
                  <a:pt x="1693888" y="1034321"/>
                </a:lnTo>
                <a:cubicBezTo>
                  <a:pt x="1695456" y="1010808"/>
                  <a:pt x="1702779" y="789828"/>
                  <a:pt x="1723869" y="719528"/>
                </a:cubicBezTo>
                <a:cubicBezTo>
                  <a:pt x="1730290" y="698124"/>
                  <a:pt x="1746003" y="680490"/>
                  <a:pt x="1753849" y="659567"/>
                </a:cubicBezTo>
                <a:cubicBezTo>
                  <a:pt x="1761083" y="640277"/>
                  <a:pt x="1762919" y="619339"/>
                  <a:pt x="1768839" y="599606"/>
                </a:cubicBezTo>
                <a:cubicBezTo>
                  <a:pt x="1777920" y="569337"/>
                  <a:pt x="1798820" y="509665"/>
                  <a:pt x="1798820" y="509665"/>
                </a:cubicBezTo>
                <a:cubicBezTo>
                  <a:pt x="1793823" y="484682"/>
                  <a:pt x="1789558" y="459541"/>
                  <a:pt x="1783829" y="434715"/>
                </a:cubicBezTo>
                <a:cubicBezTo>
                  <a:pt x="1774564" y="394566"/>
                  <a:pt x="1761930" y="355197"/>
                  <a:pt x="1753849" y="314793"/>
                </a:cubicBezTo>
                <a:cubicBezTo>
                  <a:pt x="1730780" y="199447"/>
                  <a:pt x="1745036" y="264546"/>
                  <a:pt x="1708879" y="119921"/>
                </a:cubicBezTo>
                <a:cubicBezTo>
                  <a:pt x="1703882" y="99934"/>
                  <a:pt x="1714397" y="61913"/>
                  <a:pt x="1693888" y="59960"/>
                </a:cubicBezTo>
                <a:cubicBezTo>
                  <a:pt x="1588957" y="49967"/>
                  <a:pt x="1483441" y="44886"/>
                  <a:pt x="1379095" y="29980"/>
                </a:cubicBezTo>
                <a:cubicBezTo>
                  <a:pt x="1244076" y="10692"/>
                  <a:pt x="1309015" y="20798"/>
                  <a:pt x="1184223" y="0"/>
                </a:cubicBezTo>
                <a:lnTo>
                  <a:pt x="314793" y="14990"/>
                </a:lnTo>
                <a:cubicBezTo>
                  <a:pt x="249670" y="16824"/>
                  <a:pt x="182564" y="12082"/>
                  <a:pt x="119921" y="29980"/>
                </a:cubicBezTo>
                <a:cubicBezTo>
                  <a:pt x="104728" y="34321"/>
                  <a:pt x="106243" y="59204"/>
                  <a:pt x="104931" y="74951"/>
                </a:cubicBezTo>
                <a:cubicBezTo>
                  <a:pt x="101196" y="119766"/>
                  <a:pt x="104931" y="164892"/>
                  <a:pt x="104931" y="209862"/>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a:extLst>
              <a:ext uri="{FF2B5EF4-FFF2-40B4-BE49-F238E27FC236}">
                <a16:creationId xmlns:a16="http://schemas.microsoft.com/office/drawing/2014/main" id="{9EA0F832-4702-E241-B6D3-5E2275E3F9E1}"/>
              </a:ext>
            </a:extLst>
          </p:cNvPr>
          <p:cNvSpPr/>
          <p:nvPr/>
        </p:nvSpPr>
        <p:spPr>
          <a:xfrm>
            <a:off x="5501390" y="3702570"/>
            <a:ext cx="2503358" cy="2983043"/>
          </a:xfrm>
          <a:custGeom>
            <a:avLst/>
            <a:gdLst>
              <a:gd name="connsiteX0" fmla="*/ 674558 w 2503358"/>
              <a:gd name="connsiteY0" fmla="*/ 119922 h 2983043"/>
              <a:gd name="connsiteX1" fmla="*/ 674558 w 2503358"/>
              <a:gd name="connsiteY1" fmla="*/ 119922 h 2983043"/>
              <a:gd name="connsiteX2" fmla="*/ 629587 w 2503358"/>
              <a:gd name="connsiteY2" fmla="*/ 554637 h 2983043"/>
              <a:gd name="connsiteX3" fmla="*/ 614597 w 2503358"/>
              <a:gd name="connsiteY3" fmla="*/ 1439056 h 2983043"/>
              <a:gd name="connsiteX4" fmla="*/ 569626 w 2503358"/>
              <a:gd name="connsiteY4" fmla="*/ 1588958 h 2983043"/>
              <a:gd name="connsiteX5" fmla="*/ 554636 w 2503358"/>
              <a:gd name="connsiteY5" fmla="*/ 1633928 h 2983043"/>
              <a:gd name="connsiteX6" fmla="*/ 539646 w 2503358"/>
              <a:gd name="connsiteY6" fmla="*/ 1678899 h 2983043"/>
              <a:gd name="connsiteX7" fmla="*/ 509666 w 2503358"/>
              <a:gd name="connsiteY7" fmla="*/ 1723869 h 2983043"/>
              <a:gd name="connsiteX8" fmla="*/ 434715 w 2503358"/>
              <a:gd name="connsiteY8" fmla="*/ 1798820 h 2983043"/>
              <a:gd name="connsiteX9" fmla="*/ 404735 w 2503358"/>
              <a:gd name="connsiteY9" fmla="*/ 1843791 h 2983043"/>
              <a:gd name="connsiteX10" fmla="*/ 329784 w 2503358"/>
              <a:gd name="connsiteY10" fmla="*/ 1918741 h 2983043"/>
              <a:gd name="connsiteX11" fmla="*/ 299803 w 2503358"/>
              <a:gd name="connsiteY11" fmla="*/ 1948722 h 2983043"/>
              <a:gd name="connsiteX12" fmla="*/ 224853 w 2503358"/>
              <a:gd name="connsiteY12" fmla="*/ 2023673 h 2983043"/>
              <a:gd name="connsiteX13" fmla="*/ 194872 w 2503358"/>
              <a:gd name="connsiteY13" fmla="*/ 2053653 h 2983043"/>
              <a:gd name="connsiteX14" fmla="*/ 119921 w 2503358"/>
              <a:gd name="connsiteY14" fmla="*/ 2128604 h 2983043"/>
              <a:gd name="connsiteX15" fmla="*/ 89941 w 2503358"/>
              <a:gd name="connsiteY15" fmla="*/ 2173574 h 2983043"/>
              <a:gd name="connsiteX16" fmla="*/ 59961 w 2503358"/>
              <a:gd name="connsiteY16" fmla="*/ 2203555 h 2983043"/>
              <a:gd name="connsiteX17" fmla="*/ 29980 w 2503358"/>
              <a:gd name="connsiteY17" fmla="*/ 2263515 h 2983043"/>
              <a:gd name="connsiteX18" fmla="*/ 0 w 2503358"/>
              <a:gd name="connsiteY18" fmla="*/ 2353456 h 2983043"/>
              <a:gd name="connsiteX19" fmla="*/ 14990 w 2503358"/>
              <a:gd name="connsiteY19" fmla="*/ 2863122 h 2983043"/>
              <a:gd name="connsiteX20" fmla="*/ 29980 w 2503358"/>
              <a:gd name="connsiteY20" fmla="*/ 2908092 h 2983043"/>
              <a:gd name="connsiteX21" fmla="*/ 59961 w 2503358"/>
              <a:gd name="connsiteY21" fmla="*/ 2938073 h 2983043"/>
              <a:gd name="connsiteX22" fmla="*/ 149902 w 2503358"/>
              <a:gd name="connsiteY22" fmla="*/ 2983043 h 2983043"/>
              <a:gd name="connsiteX23" fmla="*/ 524656 w 2503358"/>
              <a:gd name="connsiteY23" fmla="*/ 2968053 h 2983043"/>
              <a:gd name="connsiteX24" fmla="*/ 659567 w 2503358"/>
              <a:gd name="connsiteY24" fmla="*/ 2938073 h 2983043"/>
              <a:gd name="connsiteX25" fmla="*/ 944380 w 2503358"/>
              <a:gd name="connsiteY25" fmla="*/ 2953063 h 2983043"/>
              <a:gd name="connsiteX26" fmla="*/ 1004341 w 2503358"/>
              <a:gd name="connsiteY26" fmla="*/ 2968053 h 2983043"/>
              <a:gd name="connsiteX27" fmla="*/ 1798820 w 2503358"/>
              <a:gd name="connsiteY27" fmla="*/ 2953063 h 2983043"/>
              <a:gd name="connsiteX28" fmla="*/ 1918741 w 2503358"/>
              <a:gd name="connsiteY28" fmla="*/ 2923082 h 2983043"/>
              <a:gd name="connsiteX29" fmla="*/ 2053653 w 2503358"/>
              <a:gd name="connsiteY29" fmla="*/ 2863122 h 2983043"/>
              <a:gd name="connsiteX30" fmla="*/ 2113613 w 2503358"/>
              <a:gd name="connsiteY30" fmla="*/ 2833141 h 2983043"/>
              <a:gd name="connsiteX31" fmla="*/ 2173574 w 2503358"/>
              <a:gd name="connsiteY31" fmla="*/ 2818151 h 2983043"/>
              <a:gd name="connsiteX32" fmla="*/ 2263515 w 2503358"/>
              <a:gd name="connsiteY32" fmla="*/ 2788171 h 2983043"/>
              <a:gd name="connsiteX33" fmla="*/ 2308485 w 2503358"/>
              <a:gd name="connsiteY33" fmla="*/ 2773181 h 2983043"/>
              <a:gd name="connsiteX34" fmla="*/ 2338466 w 2503358"/>
              <a:gd name="connsiteY34" fmla="*/ 2683240 h 2983043"/>
              <a:gd name="connsiteX35" fmla="*/ 2368446 w 2503358"/>
              <a:gd name="connsiteY35" fmla="*/ 2563319 h 2983043"/>
              <a:gd name="connsiteX36" fmla="*/ 2383436 w 2503358"/>
              <a:gd name="connsiteY36" fmla="*/ 2518348 h 2983043"/>
              <a:gd name="connsiteX37" fmla="*/ 2398426 w 2503358"/>
              <a:gd name="connsiteY37" fmla="*/ 2428407 h 2983043"/>
              <a:gd name="connsiteX38" fmla="*/ 2428407 w 2503358"/>
              <a:gd name="connsiteY38" fmla="*/ 2293496 h 2983043"/>
              <a:gd name="connsiteX39" fmla="*/ 2443397 w 2503358"/>
              <a:gd name="connsiteY39" fmla="*/ 2188564 h 2983043"/>
              <a:gd name="connsiteX40" fmla="*/ 2473377 w 2503358"/>
              <a:gd name="connsiteY40" fmla="*/ 2098623 h 2983043"/>
              <a:gd name="connsiteX41" fmla="*/ 2503358 w 2503358"/>
              <a:gd name="connsiteY41" fmla="*/ 1963712 h 2983043"/>
              <a:gd name="connsiteX42" fmla="*/ 2488367 w 2503358"/>
              <a:gd name="connsiteY42" fmla="*/ 1618938 h 2983043"/>
              <a:gd name="connsiteX43" fmla="*/ 2473377 w 2503358"/>
              <a:gd name="connsiteY43" fmla="*/ 1558978 h 2983043"/>
              <a:gd name="connsiteX44" fmla="*/ 2458387 w 2503358"/>
              <a:gd name="connsiteY44" fmla="*/ 1319135 h 2983043"/>
              <a:gd name="connsiteX45" fmla="*/ 2473377 w 2503358"/>
              <a:gd name="connsiteY45" fmla="*/ 674558 h 2983043"/>
              <a:gd name="connsiteX46" fmla="*/ 2458387 w 2503358"/>
              <a:gd name="connsiteY46" fmla="*/ 629587 h 2983043"/>
              <a:gd name="connsiteX47" fmla="*/ 2443397 w 2503358"/>
              <a:gd name="connsiteY47" fmla="*/ 104932 h 2983043"/>
              <a:gd name="connsiteX48" fmla="*/ 2413417 w 2503358"/>
              <a:gd name="connsiteY48" fmla="*/ 59961 h 2983043"/>
              <a:gd name="connsiteX49" fmla="*/ 1963712 w 2503358"/>
              <a:gd name="connsiteY49" fmla="*/ 44971 h 2983043"/>
              <a:gd name="connsiteX50" fmla="*/ 1888761 w 2503358"/>
              <a:gd name="connsiteY50" fmla="*/ 29981 h 2983043"/>
              <a:gd name="connsiteX51" fmla="*/ 1514007 w 2503358"/>
              <a:gd name="connsiteY51" fmla="*/ 0 h 2983043"/>
              <a:gd name="connsiteX52" fmla="*/ 1199213 w 2503358"/>
              <a:gd name="connsiteY52" fmla="*/ 14991 h 2983043"/>
              <a:gd name="connsiteX53" fmla="*/ 1019331 w 2503358"/>
              <a:gd name="connsiteY53" fmla="*/ 44971 h 2983043"/>
              <a:gd name="connsiteX54" fmla="*/ 779489 w 2503358"/>
              <a:gd name="connsiteY54" fmla="*/ 74951 h 2983043"/>
              <a:gd name="connsiteX55" fmla="*/ 734518 w 2503358"/>
              <a:gd name="connsiteY55" fmla="*/ 89941 h 2983043"/>
              <a:gd name="connsiteX56" fmla="*/ 749508 w 2503358"/>
              <a:gd name="connsiteY56" fmla="*/ 44971 h 2983043"/>
              <a:gd name="connsiteX57" fmla="*/ 704538 w 2503358"/>
              <a:gd name="connsiteY57" fmla="*/ 74951 h 298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03358" h="2983043">
                <a:moveTo>
                  <a:pt x="674558" y="119922"/>
                </a:moveTo>
                <a:lnTo>
                  <a:pt x="674558" y="119922"/>
                </a:lnTo>
                <a:cubicBezTo>
                  <a:pt x="640758" y="474819"/>
                  <a:pt x="657651" y="330123"/>
                  <a:pt x="629587" y="554637"/>
                </a:cubicBezTo>
                <a:cubicBezTo>
                  <a:pt x="624590" y="849443"/>
                  <a:pt x="623952" y="1144356"/>
                  <a:pt x="614597" y="1439056"/>
                </a:cubicBezTo>
                <a:cubicBezTo>
                  <a:pt x="613802" y="1464099"/>
                  <a:pt x="572591" y="1580063"/>
                  <a:pt x="569626" y="1588958"/>
                </a:cubicBezTo>
                <a:lnTo>
                  <a:pt x="554636" y="1633928"/>
                </a:lnTo>
                <a:cubicBezTo>
                  <a:pt x="549639" y="1648918"/>
                  <a:pt x="548411" y="1665752"/>
                  <a:pt x="539646" y="1678899"/>
                </a:cubicBezTo>
                <a:cubicBezTo>
                  <a:pt x="529653" y="1693889"/>
                  <a:pt x="521529" y="1710311"/>
                  <a:pt x="509666" y="1723869"/>
                </a:cubicBezTo>
                <a:cubicBezTo>
                  <a:pt x="486400" y="1750459"/>
                  <a:pt x="454313" y="1769422"/>
                  <a:pt x="434715" y="1798820"/>
                </a:cubicBezTo>
                <a:cubicBezTo>
                  <a:pt x="424722" y="1813810"/>
                  <a:pt x="416599" y="1830233"/>
                  <a:pt x="404735" y="1843791"/>
                </a:cubicBezTo>
                <a:cubicBezTo>
                  <a:pt x="381469" y="1870381"/>
                  <a:pt x="354768" y="1893758"/>
                  <a:pt x="329784" y="1918741"/>
                </a:cubicBezTo>
                <a:lnTo>
                  <a:pt x="299803" y="1948722"/>
                </a:lnTo>
                <a:lnTo>
                  <a:pt x="224853" y="2023673"/>
                </a:lnTo>
                <a:cubicBezTo>
                  <a:pt x="214859" y="2033667"/>
                  <a:pt x="202712" y="2041894"/>
                  <a:pt x="194872" y="2053653"/>
                </a:cubicBezTo>
                <a:cubicBezTo>
                  <a:pt x="154898" y="2113613"/>
                  <a:pt x="179882" y="2088630"/>
                  <a:pt x="119921" y="2128604"/>
                </a:cubicBezTo>
                <a:cubicBezTo>
                  <a:pt x="109928" y="2143594"/>
                  <a:pt x="101195" y="2159506"/>
                  <a:pt x="89941" y="2173574"/>
                </a:cubicBezTo>
                <a:cubicBezTo>
                  <a:pt x="81112" y="2184610"/>
                  <a:pt x="67801" y="2191796"/>
                  <a:pt x="59961" y="2203555"/>
                </a:cubicBezTo>
                <a:cubicBezTo>
                  <a:pt x="47566" y="2222148"/>
                  <a:pt x="38279" y="2242767"/>
                  <a:pt x="29980" y="2263515"/>
                </a:cubicBezTo>
                <a:cubicBezTo>
                  <a:pt x="18243" y="2292857"/>
                  <a:pt x="0" y="2353456"/>
                  <a:pt x="0" y="2353456"/>
                </a:cubicBezTo>
                <a:cubicBezTo>
                  <a:pt x="4997" y="2523345"/>
                  <a:pt x="5816" y="2693408"/>
                  <a:pt x="14990" y="2863122"/>
                </a:cubicBezTo>
                <a:cubicBezTo>
                  <a:pt x="15843" y="2878900"/>
                  <a:pt x="21850" y="2894543"/>
                  <a:pt x="29980" y="2908092"/>
                </a:cubicBezTo>
                <a:cubicBezTo>
                  <a:pt x="37252" y="2920211"/>
                  <a:pt x="48925" y="2929244"/>
                  <a:pt x="59961" y="2938073"/>
                </a:cubicBezTo>
                <a:cubicBezTo>
                  <a:pt x="101473" y="2971283"/>
                  <a:pt x="102404" y="2967211"/>
                  <a:pt x="149902" y="2983043"/>
                </a:cubicBezTo>
                <a:cubicBezTo>
                  <a:pt x="274820" y="2978046"/>
                  <a:pt x="399915" y="2976369"/>
                  <a:pt x="524656" y="2968053"/>
                </a:cubicBezTo>
                <a:cubicBezTo>
                  <a:pt x="550608" y="2966323"/>
                  <a:pt x="630845" y="2945254"/>
                  <a:pt x="659567" y="2938073"/>
                </a:cubicBezTo>
                <a:cubicBezTo>
                  <a:pt x="754505" y="2943070"/>
                  <a:pt x="849668" y="2944827"/>
                  <a:pt x="944380" y="2953063"/>
                </a:cubicBezTo>
                <a:cubicBezTo>
                  <a:pt x="964905" y="2954848"/>
                  <a:pt x="983739" y="2968053"/>
                  <a:pt x="1004341" y="2968053"/>
                </a:cubicBezTo>
                <a:cubicBezTo>
                  <a:pt x="1269214" y="2968053"/>
                  <a:pt x="1533994" y="2958060"/>
                  <a:pt x="1798820" y="2953063"/>
                </a:cubicBezTo>
                <a:cubicBezTo>
                  <a:pt x="1838794" y="2943069"/>
                  <a:pt x="1884457" y="2945938"/>
                  <a:pt x="1918741" y="2923082"/>
                </a:cubicBezTo>
                <a:cubicBezTo>
                  <a:pt x="2051044" y="2834882"/>
                  <a:pt x="1839555" y="2970175"/>
                  <a:pt x="2053653" y="2863122"/>
                </a:cubicBezTo>
                <a:cubicBezTo>
                  <a:pt x="2073640" y="2853128"/>
                  <a:pt x="2092690" y="2840987"/>
                  <a:pt x="2113613" y="2833141"/>
                </a:cubicBezTo>
                <a:cubicBezTo>
                  <a:pt x="2132903" y="2825907"/>
                  <a:pt x="2153841" y="2824071"/>
                  <a:pt x="2173574" y="2818151"/>
                </a:cubicBezTo>
                <a:cubicBezTo>
                  <a:pt x="2203843" y="2809070"/>
                  <a:pt x="2233535" y="2798164"/>
                  <a:pt x="2263515" y="2788171"/>
                </a:cubicBezTo>
                <a:lnTo>
                  <a:pt x="2308485" y="2773181"/>
                </a:lnTo>
                <a:cubicBezTo>
                  <a:pt x="2318479" y="2743201"/>
                  <a:pt x="2330801" y="2713899"/>
                  <a:pt x="2338466" y="2683240"/>
                </a:cubicBezTo>
                <a:cubicBezTo>
                  <a:pt x="2348459" y="2643266"/>
                  <a:pt x="2355416" y="2602409"/>
                  <a:pt x="2368446" y="2563319"/>
                </a:cubicBezTo>
                <a:cubicBezTo>
                  <a:pt x="2373443" y="2548329"/>
                  <a:pt x="2380008" y="2533773"/>
                  <a:pt x="2383436" y="2518348"/>
                </a:cubicBezTo>
                <a:cubicBezTo>
                  <a:pt x="2390029" y="2488678"/>
                  <a:pt x="2392465" y="2458211"/>
                  <a:pt x="2398426" y="2428407"/>
                </a:cubicBezTo>
                <a:cubicBezTo>
                  <a:pt x="2425379" y="2293645"/>
                  <a:pt x="2402226" y="2450585"/>
                  <a:pt x="2428407" y="2293496"/>
                </a:cubicBezTo>
                <a:cubicBezTo>
                  <a:pt x="2434216" y="2258644"/>
                  <a:pt x="2435452" y="2222992"/>
                  <a:pt x="2443397" y="2188564"/>
                </a:cubicBezTo>
                <a:cubicBezTo>
                  <a:pt x="2450503" y="2157771"/>
                  <a:pt x="2465712" y="2129281"/>
                  <a:pt x="2473377" y="2098623"/>
                </a:cubicBezTo>
                <a:cubicBezTo>
                  <a:pt x="2494546" y="2013945"/>
                  <a:pt x="2484326" y="2058865"/>
                  <a:pt x="2503358" y="1963712"/>
                </a:cubicBezTo>
                <a:cubicBezTo>
                  <a:pt x="2498361" y="1848787"/>
                  <a:pt x="2496865" y="1733657"/>
                  <a:pt x="2488367" y="1618938"/>
                </a:cubicBezTo>
                <a:cubicBezTo>
                  <a:pt x="2486845" y="1598393"/>
                  <a:pt x="2475427" y="1579478"/>
                  <a:pt x="2473377" y="1558978"/>
                </a:cubicBezTo>
                <a:cubicBezTo>
                  <a:pt x="2465406" y="1479272"/>
                  <a:pt x="2463384" y="1399083"/>
                  <a:pt x="2458387" y="1319135"/>
                </a:cubicBezTo>
                <a:cubicBezTo>
                  <a:pt x="2463384" y="1104276"/>
                  <a:pt x="2473377" y="889475"/>
                  <a:pt x="2473377" y="674558"/>
                </a:cubicBezTo>
                <a:cubicBezTo>
                  <a:pt x="2473377" y="658757"/>
                  <a:pt x="2459217" y="645366"/>
                  <a:pt x="2458387" y="629587"/>
                </a:cubicBezTo>
                <a:cubicBezTo>
                  <a:pt x="2449192" y="454872"/>
                  <a:pt x="2457166" y="279346"/>
                  <a:pt x="2443397" y="104932"/>
                </a:cubicBezTo>
                <a:cubicBezTo>
                  <a:pt x="2441979" y="86972"/>
                  <a:pt x="2431294" y="62196"/>
                  <a:pt x="2413417" y="59961"/>
                </a:cubicBezTo>
                <a:cubicBezTo>
                  <a:pt x="2264590" y="41358"/>
                  <a:pt x="2113614" y="49968"/>
                  <a:pt x="1963712" y="44971"/>
                </a:cubicBezTo>
                <a:cubicBezTo>
                  <a:pt x="1938728" y="39974"/>
                  <a:pt x="1914113" y="32516"/>
                  <a:pt x="1888761" y="29981"/>
                </a:cubicBezTo>
                <a:cubicBezTo>
                  <a:pt x="1764066" y="17511"/>
                  <a:pt x="1514007" y="0"/>
                  <a:pt x="1514007" y="0"/>
                </a:cubicBezTo>
                <a:cubicBezTo>
                  <a:pt x="1409076" y="4997"/>
                  <a:pt x="1303832" y="5480"/>
                  <a:pt x="1199213" y="14991"/>
                </a:cubicBezTo>
                <a:cubicBezTo>
                  <a:pt x="1138675" y="20495"/>
                  <a:pt x="1079817" y="38922"/>
                  <a:pt x="1019331" y="44971"/>
                </a:cubicBezTo>
                <a:cubicBezTo>
                  <a:pt x="943930" y="52511"/>
                  <a:pt x="855566" y="58045"/>
                  <a:pt x="779489" y="74951"/>
                </a:cubicBezTo>
                <a:cubicBezTo>
                  <a:pt x="764064" y="78379"/>
                  <a:pt x="749508" y="84944"/>
                  <a:pt x="734518" y="89941"/>
                </a:cubicBezTo>
                <a:cubicBezTo>
                  <a:pt x="739515" y="74951"/>
                  <a:pt x="763641" y="52037"/>
                  <a:pt x="749508" y="44971"/>
                </a:cubicBezTo>
                <a:cubicBezTo>
                  <a:pt x="733394" y="36914"/>
                  <a:pt x="704538" y="74951"/>
                  <a:pt x="704538" y="74951"/>
                </a:cubicBezTo>
              </a:path>
            </a:pathLst>
          </a:custGeom>
          <a:ln w="44450">
            <a:solidFill>
              <a:srgbClr val="00B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466581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7636AFC-A853-6146-963A-DFBC5524C06B}"/>
              </a:ext>
            </a:extLst>
          </p:cNvPr>
          <p:cNvSpPr txBox="1"/>
          <p:nvPr/>
        </p:nvSpPr>
        <p:spPr>
          <a:xfrm>
            <a:off x="515619" y="217715"/>
            <a:ext cx="1976823"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Perspectives</a:t>
            </a:r>
          </a:p>
        </p:txBody>
      </p:sp>
      <p:cxnSp>
        <p:nvCxnSpPr>
          <p:cNvPr id="5" name="Connecteur droit 4">
            <a:extLst>
              <a:ext uri="{FF2B5EF4-FFF2-40B4-BE49-F238E27FC236}">
                <a16:creationId xmlns:a16="http://schemas.microsoft.com/office/drawing/2014/main" id="{B6123B31-966B-654B-BFD8-09BDC64B7331}"/>
              </a:ext>
            </a:extLst>
          </p:cNvPr>
          <p:cNvCxnSpPr/>
          <p:nvPr/>
        </p:nvCxnSpPr>
        <p:spPr>
          <a:xfrm>
            <a:off x="74428" y="740935"/>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F1553474-F55F-144C-8459-00BE586CF8FF}"/>
              </a:ext>
            </a:extLst>
          </p:cNvPr>
          <p:cNvSpPr txBox="1"/>
          <p:nvPr/>
        </p:nvSpPr>
        <p:spPr>
          <a:xfrm>
            <a:off x="1686600" y="1605518"/>
            <a:ext cx="9158610" cy="4197496"/>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Les scores obtenus par évaluation globale sont prometteurs mais pas assez élevés. Cela signifie que l'effet des méthodes utilisées dépendra toujours de la distribution des étiquettes et des combinaisons uniques d'étiquettes qui se produisent dans l'ensemble de données. </a:t>
            </a:r>
          </a:p>
          <a:p>
            <a:pPr algn="just">
              <a:lnSpc>
                <a:spcPct val="150000"/>
              </a:lnSpc>
            </a:pPr>
            <a:r>
              <a:rPr lang="fr-FR" dirty="0">
                <a:latin typeface="Times New Roman" panose="02020603050405020304" pitchFamily="18" charset="0"/>
                <a:cs typeface="Times New Roman" panose="02020603050405020304" pitchFamily="18" charset="0"/>
              </a:rPr>
              <a:t>Ce travail m'a permis de découvrir les vraies difficultés qui peuvent être rencontrées dans les problèmes de classification multi-label et vectorisation de textes. </a:t>
            </a:r>
          </a:p>
          <a:p>
            <a:pPr algn="just">
              <a:lnSpc>
                <a:spcPct val="150000"/>
              </a:lnSpc>
            </a:pPr>
            <a:r>
              <a:rPr lang="fr-FR" dirty="0">
                <a:latin typeface="Times New Roman" panose="02020603050405020304" pitchFamily="18" charset="0"/>
                <a:cs typeface="Times New Roman" panose="02020603050405020304" pitchFamily="18" charset="0"/>
              </a:rPr>
              <a:t>Les ensembles de données multi-étiquettes souffriraient très probablement d'un déséquilibre des étiquettes, ce qui accroît la nécessité de développer des techniques comme le sur-échantillonnage et le sous-échantillonnage et de tester le maximum de classifieurs qui sont adaptées aux ensembles de données multi-étiquettes.           </a:t>
            </a:r>
          </a:p>
          <a:p>
            <a:pPr algn="just">
              <a:lnSpc>
                <a:spcPct val="150000"/>
              </a:lnSpc>
            </a:pPr>
            <a:endParaRPr lang="fr-FR" dirty="0">
              <a:latin typeface="Times New Roman" panose="02020603050405020304" pitchFamily="18" charset="0"/>
              <a:cs typeface="Times New Roman" panose="02020603050405020304" pitchFamily="18" charset="0"/>
            </a:endParaRPr>
          </a:p>
        </p:txBody>
      </p:sp>
      <p:sp>
        <p:nvSpPr>
          <p:cNvPr id="7" name="Signalisation droite 6">
            <a:extLst>
              <a:ext uri="{FF2B5EF4-FFF2-40B4-BE49-F238E27FC236}">
                <a16:creationId xmlns:a16="http://schemas.microsoft.com/office/drawing/2014/main" id="{21704FD6-8CE9-C648-BFD0-5228D2DA20AF}"/>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29</a:t>
            </a:r>
          </a:p>
        </p:txBody>
      </p:sp>
    </p:spTree>
    <p:extLst>
      <p:ext uri="{BB962C8B-B14F-4D97-AF65-F5344CB8AC3E}">
        <p14:creationId xmlns:p14="http://schemas.microsoft.com/office/powerpoint/2010/main" val="170672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FA14E50-E409-9649-AAF5-C77B32AD8ACE}"/>
              </a:ext>
            </a:extLst>
          </p:cNvPr>
          <p:cNvPicPr>
            <a:picLocks noChangeAspect="1"/>
          </p:cNvPicPr>
          <p:nvPr/>
        </p:nvPicPr>
        <p:blipFill>
          <a:blip r:embed="rId3"/>
          <a:stretch>
            <a:fillRect/>
          </a:stretch>
        </p:blipFill>
        <p:spPr>
          <a:xfrm>
            <a:off x="1531236" y="1259512"/>
            <a:ext cx="9475820" cy="3142367"/>
          </a:xfrm>
          <a:prstGeom prst="rect">
            <a:avLst/>
          </a:prstGeom>
        </p:spPr>
      </p:pic>
    </p:spTree>
    <p:extLst>
      <p:ext uri="{BB962C8B-B14F-4D97-AF65-F5344CB8AC3E}">
        <p14:creationId xmlns:p14="http://schemas.microsoft.com/office/powerpoint/2010/main" val="3654522897"/>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F676981C-FAB2-8A4D-9016-F48B23DB261D}"/>
              </a:ext>
            </a:extLst>
          </p:cNvPr>
          <p:cNvCxnSpPr/>
          <p:nvPr/>
        </p:nvCxnSpPr>
        <p:spPr>
          <a:xfrm>
            <a:off x="0" y="680382"/>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9D27E652-8ACE-BA46-8FA0-4552B6B2EA2D}"/>
              </a:ext>
            </a:extLst>
          </p:cNvPr>
          <p:cNvSpPr txBox="1"/>
          <p:nvPr/>
        </p:nvSpPr>
        <p:spPr>
          <a:xfrm>
            <a:off x="398290" y="797603"/>
            <a:ext cx="10961914" cy="2535566"/>
          </a:xfrm>
          <a:prstGeom prst="rect">
            <a:avLst/>
          </a:prstGeom>
          <a:ln w="571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Une grande partie des données provenant de divers sources est textuelle. L'analyse et la structuration de ce type de données ont été un problème difficile dans le domaine de l'informatique en raison de la complexité et de la variété des langues humaines et la difficulté des  ordinateurs à interpréter pleinement leur signification .</a:t>
            </a:r>
          </a:p>
          <a:p>
            <a:pPr algn="just">
              <a:lnSpc>
                <a:spcPct val="150000"/>
              </a:lnSpc>
            </a:pPr>
            <a:r>
              <a:rPr lang="fr-FR" dirty="0">
                <a:latin typeface="Times New Roman" panose="02020603050405020304" pitchFamily="18" charset="0"/>
                <a:cs typeface="Times New Roman" panose="02020603050405020304" pitchFamily="18" charset="0"/>
              </a:rPr>
              <a:t>La classification de texte est une des techniques  utilisées pour faire face à ces difficultés en structurant et organisant de grande quantité de données textuelles. </a:t>
            </a:r>
          </a:p>
          <a:p>
            <a:pPr algn="just">
              <a:lnSpc>
                <a:spcPct val="150000"/>
              </a:lnSpc>
            </a:pPr>
            <a:endParaRPr lang="fr-FR" dirty="0">
              <a:latin typeface="Times New Roman" panose="02020603050405020304" pitchFamily="18" charset="0"/>
              <a:cs typeface="Times New Roman" panose="02020603050405020304" pitchFamily="18" charset="0"/>
            </a:endParaRPr>
          </a:p>
        </p:txBody>
      </p:sp>
      <p:sp>
        <p:nvSpPr>
          <p:cNvPr id="7" name="Signalisation droite 6">
            <a:extLst>
              <a:ext uri="{FF2B5EF4-FFF2-40B4-BE49-F238E27FC236}">
                <a16:creationId xmlns:a16="http://schemas.microsoft.com/office/drawing/2014/main" id="{17A435C5-AA9C-444A-A3D7-BF948E22A248}"/>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3</a:t>
            </a:r>
          </a:p>
        </p:txBody>
      </p:sp>
      <p:sp>
        <p:nvSpPr>
          <p:cNvPr id="8" name="Rectangle 7">
            <a:extLst>
              <a:ext uri="{FF2B5EF4-FFF2-40B4-BE49-F238E27FC236}">
                <a16:creationId xmlns:a16="http://schemas.microsoft.com/office/drawing/2014/main" id="{D72BCDDE-A238-B14C-BA79-4699A29ABAB9}"/>
              </a:ext>
            </a:extLst>
          </p:cNvPr>
          <p:cNvSpPr/>
          <p:nvPr/>
        </p:nvSpPr>
        <p:spPr>
          <a:xfrm>
            <a:off x="86392" y="-125727"/>
            <a:ext cx="4453015" cy="923330"/>
          </a:xfrm>
          <a:prstGeom prst="rect">
            <a:avLst/>
          </a:prstGeom>
          <a:noFill/>
        </p:spPr>
        <p:txBody>
          <a:bodyPr wrap="none" lIns="91440" tIns="45720" rIns="91440" bIns="45720">
            <a:spAutoFit/>
          </a:bodyPr>
          <a:lstStyle/>
          <a:p>
            <a:pPr algn="ctr"/>
            <a:r>
              <a:rPr lang="fr-FR"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Problématique</a:t>
            </a:r>
          </a:p>
        </p:txBody>
      </p:sp>
      <p:pic>
        <p:nvPicPr>
          <p:cNvPr id="14" name="Image 13">
            <a:extLst>
              <a:ext uri="{FF2B5EF4-FFF2-40B4-BE49-F238E27FC236}">
                <a16:creationId xmlns:a16="http://schemas.microsoft.com/office/drawing/2014/main" id="{C3BB1EB6-07C0-8C4E-AE98-5DE9A815B2AE}"/>
              </a:ext>
            </a:extLst>
          </p:cNvPr>
          <p:cNvPicPr>
            <a:picLocks noChangeAspect="1"/>
          </p:cNvPicPr>
          <p:nvPr/>
        </p:nvPicPr>
        <p:blipFill>
          <a:blip r:embed="rId3"/>
          <a:stretch>
            <a:fillRect/>
          </a:stretch>
        </p:blipFill>
        <p:spPr>
          <a:xfrm>
            <a:off x="2537758" y="3333169"/>
            <a:ext cx="6382123" cy="3362890"/>
          </a:xfrm>
          <a:prstGeom prst="rect">
            <a:avLst/>
          </a:prstGeom>
        </p:spPr>
      </p:pic>
    </p:spTree>
    <p:extLst>
      <p:ext uri="{BB962C8B-B14F-4D97-AF65-F5344CB8AC3E}">
        <p14:creationId xmlns:p14="http://schemas.microsoft.com/office/powerpoint/2010/main" val="2878362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21BE18-A802-E14B-82E9-3B838BF07C85}"/>
              </a:ext>
            </a:extLst>
          </p:cNvPr>
          <p:cNvSpPr/>
          <p:nvPr/>
        </p:nvSpPr>
        <p:spPr>
          <a:xfrm>
            <a:off x="1890361" y="2967335"/>
            <a:ext cx="8411278" cy="1015663"/>
          </a:xfrm>
          <a:prstGeom prst="rect">
            <a:avLst/>
          </a:prstGeom>
          <a:noFill/>
        </p:spPr>
        <p:txBody>
          <a:bodyPr wrap="none" lIns="91440" tIns="45720" rIns="91440" bIns="45720">
            <a:spAutoFit/>
          </a:bodyPr>
          <a:lstStyle/>
          <a:p>
            <a:pPr algn="ctr"/>
            <a:r>
              <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Classification multi-label</a:t>
            </a:r>
            <a:endParaRPr lang="fr-FR"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ignalisation droite 2">
            <a:extLst>
              <a:ext uri="{FF2B5EF4-FFF2-40B4-BE49-F238E27FC236}">
                <a16:creationId xmlns:a16="http://schemas.microsoft.com/office/drawing/2014/main" id="{643D60FD-61C5-DF4C-B599-6EA5CFEEDD45}"/>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4</a:t>
            </a:r>
          </a:p>
        </p:txBody>
      </p:sp>
    </p:spTree>
    <p:extLst>
      <p:ext uri="{BB962C8B-B14F-4D97-AF65-F5344CB8AC3E}">
        <p14:creationId xmlns:p14="http://schemas.microsoft.com/office/powerpoint/2010/main" val="446511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635F397-5030-1C42-B68A-3A287D783937}"/>
              </a:ext>
            </a:extLst>
          </p:cNvPr>
          <p:cNvSpPr txBox="1"/>
          <p:nvPr/>
        </p:nvSpPr>
        <p:spPr>
          <a:xfrm>
            <a:off x="380999" y="217714"/>
            <a:ext cx="3191899"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Définition et objectif</a:t>
            </a:r>
          </a:p>
        </p:txBody>
      </p:sp>
      <p:cxnSp>
        <p:nvCxnSpPr>
          <p:cNvPr id="5" name="Connecteur droit 4">
            <a:extLst>
              <a:ext uri="{FF2B5EF4-FFF2-40B4-BE49-F238E27FC236}">
                <a16:creationId xmlns:a16="http://schemas.microsoft.com/office/drawing/2014/main" id="{4C8DB885-BAE3-6444-A1D4-C7EACB88CF32}"/>
              </a:ext>
            </a:extLst>
          </p:cNvPr>
          <p:cNvCxnSpPr/>
          <p:nvPr/>
        </p:nvCxnSpPr>
        <p:spPr>
          <a:xfrm>
            <a:off x="0" y="740934"/>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30" name="ZoneTexte 29">
            <a:extLst>
              <a:ext uri="{FF2B5EF4-FFF2-40B4-BE49-F238E27FC236}">
                <a16:creationId xmlns:a16="http://schemas.microsoft.com/office/drawing/2014/main" id="{2C48409A-0BE4-334E-935A-33C11C407AF5}"/>
              </a:ext>
            </a:extLst>
          </p:cNvPr>
          <p:cNvSpPr txBox="1"/>
          <p:nvPr/>
        </p:nvSpPr>
        <p:spPr>
          <a:xfrm>
            <a:off x="380999" y="983250"/>
            <a:ext cx="10287001" cy="1289071"/>
          </a:xfrm>
          <a:prstGeom prst="rect">
            <a:avLst/>
          </a:prstGeom>
          <a:ln w="571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La classification multi-label concerne la classification d'exemples, où chaque exemple est associé à un ou plusieurs étiquettes (labels). Dans la classification multi- label, l'objectif est de construire un modèle prédictif qui fournira une liste d'étiquettes pertinentes pour un exemple donné, précédemment non vu. </a:t>
            </a:r>
          </a:p>
        </p:txBody>
      </p:sp>
      <p:sp>
        <p:nvSpPr>
          <p:cNvPr id="28" name="Signalisation droite 27">
            <a:extLst>
              <a:ext uri="{FF2B5EF4-FFF2-40B4-BE49-F238E27FC236}">
                <a16:creationId xmlns:a16="http://schemas.microsoft.com/office/drawing/2014/main" id="{421B6EC2-EB7A-9544-9BB2-376C56CDFE98}"/>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5</a:t>
            </a:r>
          </a:p>
        </p:txBody>
      </p:sp>
      <p:pic>
        <p:nvPicPr>
          <p:cNvPr id="3" name="Image 2">
            <a:extLst>
              <a:ext uri="{FF2B5EF4-FFF2-40B4-BE49-F238E27FC236}">
                <a16:creationId xmlns:a16="http://schemas.microsoft.com/office/drawing/2014/main" id="{D9FA8AE9-A786-D346-9733-3B2325F064C3}"/>
              </a:ext>
            </a:extLst>
          </p:cNvPr>
          <p:cNvPicPr>
            <a:picLocks noChangeAspect="1"/>
          </p:cNvPicPr>
          <p:nvPr/>
        </p:nvPicPr>
        <p:blipFill>
          <a:blip r:embed="rId3"/>
          <a:stretch>
            <a:fillRect/>
          </a:stretch>
        </p:blipFill>
        <p:spPr>
          <a:xfrm>
            <a:off x="380999" y="2687171"/>
            <a:ext cx="3149600" cy="2362200"/>
          </a:xfrm>
          <a:prstGeom prst="rect">
            <a:avLst/>
          </a:prstGeom>
        </p:spPr>
      </p:pic>
      <p:pic>
        <p:nvPicPr>
          <p:cNvPr id="7" name="Image 6">
            <a:extLst>
              <a:ext uri="{FF2B5EF4-FFF2-40B4-BE49-F238E27FC236}">
                <a16:creationId xmlns:a16="http://schemas.microsoft.com/office/drawing/2014/main" id="{354EF7E9-40BF-C241-B695-79CBE27F4F9B}"/>
              </a:ext>
            </a:extLst>
          </p:cNvPr>
          <p:cNvPicPr>
            <a:picLocks noChangeAspect="1"/>
          </p:cNvPicPr>
          <p:nvPr/>
        </p:nvPicPr>
        <p:blipFill>
          <a:blip r:embed="rId4"/>
          <a:stretch>
            <a:fillRect/>
          </a:stretch>
        </p:blipFill>
        <p:spPr>
          <a:xfrm>
            <a:off x="5258921" y="2763371"/>
            <a:ext cx="4991100" cy="2286000"/>
          </a:xfrm>
          <a:prstGeom prst="rect">
            <a:avLst/>
          </a:prstGeom>
        </p:spPr>
      </p:pic>
      <p:cxnSp>
        <p:nvCxnSpPr>
          <p:cNvPr id="9" name="Connecteur droit avec flèche 8">
            <a:extLst>
              <a:ext uri="{FF2B5EF4-FFF2-40B4-BE49-F238E27FC236}">
                <a16:creationId xmlns:a16="http://schemas.microsoft.com/office/drawing/2014/main" id="{EF3CE54C-BF82-AD46-803C-2727DFB20A23}"/>
              </a:ext>
            </a:extLst>
          </p:cNvPr>
          <p:cNvCxnSpPr>
            <a:stCxn id="3" idx="3"/>
            <a:endCxn id="7" idx="1"/>
          </p:cNvCxnSpPr>
          <p:nvPr/>
        </p:nvCxnSpPr>
        <p:spPr>
          <a:xfrm>
            <a:off x="3530599" y="3868271"/>
            <a:ext cx="1728322" cy="3810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62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350C88D-4B01-FA40-9397-07B1CB00EDCA}"/>
              </a:ext>
            </a:extLst>
          </p:cNvPr>
          <p:cNvSpPr txBox="1"/>
          <p:nvPr/>
        </p:nvSpPr>
        <p:spPr>
          <a:xfrm>
            <a:off x="391886" y="206828"/>
            <a:ext cx="5832046"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Approches d’apprentissage multi-label </a:t>
            </a:r>
          </a:p>
        </p:txBody>
      </p:sp>
      <p:cxnSp>
        <p:nvCxnSpPr>
          <p:cNvPr id="5" name="Connecteur droit 4">
            <a:extLst>
              <a:ext uri="{FF2B5EF4-FFF2-40B4-BE49-F238E27FC236}">
                <a16:creationId xmlns:a16="http://schemas.microsoft.com/office/drawing/2014/main" id="{CC9F4524-71D7-4D42-B0A2-B88218097273}"/>
              </a:ext>
            </a:extLst>
          </p:cNvPr>
          <p:cNvCxnSpPr/>
          <p:nvPr/>
        </p:nvCxnSpPr>
        <p:spPr>
          <a:xfrm>
            <a:off x="0" y="776399"/>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0D43B446-F8A2-3C4F-BC7A-27546FEC259D}"/>
              </a:ext>
            </a:extLst>
          </p:cNvPr>
          <p:cNvSpPr txBox="1"/>
          <p:nvPr/>
        </p:nvSpPr>
        <p:spPr>
          <a:xfrm>
            <a:off x="3603172" y="1008463"/>
            <a:ext cx="2706190" cy="369332"/>
          </a:xfrm>
          <a:prstGeom prst="rect">
            <a:avLst/>
          </a:prstGeom>
          <a:ln w="381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a:t>Approches d’apprentissage</a:t>
            </a:r>
          </a:p>
        </p:txBody>
      </p:sp>
      <p:sp>
        <p:nvSpPr>
          <p:cNvPr id="7" name="ZoneTexte 6">
            <a:extLst>
              <a:ext uri="{FF2B5EF4-FFF2-40B4-BE49-F238E27FC236}">
                <a16:creationId xmlns:a16="http://schemas.microsoft.com/office/drawing/2014/main" id="{1A428CA6-EC8D-7F47-983C-53B1E175234C}"/>
              </a:ext>
            </a:extLst>
          </p:cNvPr>
          <p:cNvSpPr txBox="1"/>
          <p:nvPr/>
        </p:nvSpPr>
        <p:spPr>
          <a:xfrm>
            <a:off x="295553" y="1813840"/>
            <a:ext cx="211019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dirty="0">
                <a:latin typeface="Times New Roman" panose="02020603050405020304" pitchFamily="18" charset="0"/>
                <a:cs typeface="Times New Roman" panose="02020603050405020304" pitchFamily="18" charset="0"/>
              </a:rPr>
              <a:t>Approches d’apprentissage par transformation </a:t>
            </a:r>
          </a:p>
        </p:txBody>
      </p:sp>
      <p:sp>
        <p:nvSpPr>
          <p:cNvPr id="8" name="ZoneTexte 7">
            <a:extLst>
              <a:ext uri="{FF2B5EF4-FFF2-40B4-BE49-F238E27FC236}">
                <a16:creationId xmlns:a16="http://schemas.microsoft.com/office/drawing/2014/main" id="{5C42B6B9-E435-F148-8CBB-FC1198019F6A}"/>
              </a:ext>
            </a:extLst>
          </p:cNvPr>
          <p:cNvSpPr txBox="1"/>
          <p:nvPr/>
        </p:nvSpPr>
        <p:spPr>
          <a:xfrm>
            <a:off x="3754237" y="1874751"/>
            <a:ext cx="2035629"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fr-FR" dirty="0">
                <a:latin typeface="Times New Roman" panose="02020603050405020304" pitchFamily="18" charset="0"/>
                <a:cs typeface="Times New Roman" panose="02020603050405020304" pitchFamily="18" charset="0"/>
              </a:rPr>
              <a:t>Approches d’apprentissage par adaptation </a:t>
            </a:r>
          </a:p>
        </p:txBody>
      </p:sp>
      <p:sp>
        <p:nvSpPr>
          <p:cNvPr id="10" name="ZoneTexte 9">
            <a:extLst>
              <a:ext uri="{FF2B5EF4-FFF2-40B4-BE49-F238E27FC236}">
                <a16:creationId xmlns:a16="http://schemas.microsoft.com/office/drawing/2014/main" id="{2340B8AF-63CF-0B49-9B94-EECCA9F80CB0}"/>
              </a:ext>
            </a:extLst>
          </p:cNvPr>
          <p:cNvSpPr txBox="1"/>
          <p:nvPr/>
        </p:nvSpPr>
        <p:spPr>
          <a:xfrm>
            <a:off x="6988629" y="2090839"/>
            <a:ext cx="2471057"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dirty="0">
                <a:latin typeface="Times New Roman" panose="02020603050405020304" pitchFamily="18" charset="0"/>
                <a:cs typeface="Times New Roman" panose="02020603050405020304" pitchFamily="18" charset="0"/>
              </a:rPr>
              <a:t>Approches d'ensembles </a:t>
            </a:r>
            <a:endParaRPr lang="fr-FR" dirty="0">
              <a:latin typeface="Times New Roman" panose="02020603050405020304" pitchFamily="18" charset="0"/>
              <a:cs typeface="Times New Roman" panose="02020603050405020304" pitchFamily="18" charset="0"/>
            </a:endParaRPr>
          </a:p>
        </p:txBody>
      </p:sp>
      <p:cxnSp>
        <p:nvCxnSpPr>
          <p:cNvPr id="28" name="Connecteur droit 27">
            <a:extLst>
              <a:ext uri="{FF2B5EF4-FFF2-40B4-BE49-F238E27FC236}">
                <a16:creationId xmlns:a16="http://schemas.microsoft.com/office/drawing/2014/main" id="{0C7B8E0E-5ABD-124E-91EF-678AB8A9BE69}"/>
              </a:ext>
            </a:extLst>
          </p:cNvPr>
          <p:cNvCxnSpPr>
            <a:cxnSpLocks/>
          </p:cNvCxnSpPr>
          <p:nvPr/>
        </p:nvCxnSpPr>
        <p:spPr>
          <a:xfrm>
            <a:off x="1350648" y="1589314"/>
            <a:ext cx="6873509" cy="36959"/>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9D37120B-2263-F842-B264-0E23F293EDDD}"/>
              </a:ext>
            </a:extLst>
          </p:cNvPr>
          <p:cNvCxnSpPr>
            <a:endCxn id="7" idx="0"/>
          </p:cNvCxnSpPr>
          <p:nvPr/>
        </p:nvCxnSpPr>
        <p:spPr>
          <a:xfrm>
            <a:off x="1350648" y="1589314"/>
            <a:ext cx="0" cy="224526"/>
          </a:xfrm>
          <a:prstGeom prst="line">
            <a:avLst/>
          </a:prstGeom>
          <a:ln w="22225">
            <a:solidFill>
              <a:schemeClr val="dk1"/>
            </a:solidFill>
          </a:ln>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5E55ED8E-F080-734C-99F7-E63D79E34CEE}"/>
              </a:ext>
            </a:extLst>
          </p:cNvPr>
          <p:cNvCxnSpPr>
            <a:stCxn id="8" idx="0"/>
          </p:cNvCxnSpPr>
          <p:nvPr/>
        </p:nvCxnSpPr>
        <p:spPr>
          <a:xfrm flipH="1" flipV="1">
            <a:off x="4772051" y="1377795"/>
            <a:ext cx="1" cy="496956"/>
          </a:xfrm>
          <a:prstGeom prst="line">
            <a:avLst/>
          </a:prstGeom>
          <a:ln w="22225"/>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47A739DE-16E0-DE4D-B13C-0547A4F4B8C0}"/>
              </a:ext>
            </a:extLst>
          </p:cNvPr>
          <p:cNvCxnSpPr>
            <a:cxnSpLocks/>
            <a:endCxn id="10" idx="0"/>
          </p:cNvCxnSpPr>
          <p:nvPr/>
        </p:nvCxnSpPr>
        <p:spPr>
          <a:xfrm>
            <a:off x="8224157" y="1642600"/>
            <a:ext cx="1" cy="448239"/>
          </a:xfrm>
          <a:prstGeom prst="line">
            <a:avLst/>
          </a:prstGeom>
          <a:ln w="22225">
            <a:solidFill>
              <a:schemeClr val="dk1"/>
            </a:solidFill>
          </a:ln>
        </p:spPr>
        <p:style>
          <a:lnRef idx="1">
            <a:schemeClr val="dk1"/>
          </a:lnRef>
          <a:fillRef idx="0">
            <a:schemeClr val="dk1"/>
          </a:fillRef>
          <a:effectRef idx="0">
            <a:schemeClr val="dk1"/>
          </a:effectRef>
          <a:fontRef idx="minor">
            <a:schemeClr val="tx1"/>
          </a:fontRef>
        </p:style>
      </p:cxnSp>
      <p:sp>
        <p:nvSpPr>
          <p:cNvPr id="49" name="ZoneTexte 48">
            <a:extLst>
              <a:ext uri="{FF2B5EF4-FFF2-40B4-BE49-F238E27FC236}">
                <a16:creationId xmlns:a16="http://schemas.microsoft.com/office/drawing/2014/main" id="{EFED6634-8A14-1746-9475-0FC0A4CE20C8}"/>
              </a:ext>
            </a:extLst>
          </p:cNvPr>
          <p:cNvSpPr txBox="1"/>
          <p:nvPr/>
        </p:nvSpPr>
        <p:spPr>
          <a:xfrm>
            <a:off x="301597" y="3218596"/>
            <a:ext cx="2351926"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fr-FR" dirty="0">
                <a:latin typeface="Times New Roman" panose="02020603050405020304" pitchFamily="18" charset="0"/>
                <a:cs typeface="Times New Roman" panose="02020603050405020304" pitchFamily="18" charset="0"/>
              </a:rPr>
              <a:t>Binary Relevance (BR)</a:t>
            </a:r>
          </a:p>
          <a:p>
            <a:r>
              <a:rPr lang="fr-FR" dirty="0">
                <a:latin typeface="Times New Roman" panose="02020603050405020304" pitchFamily="18" charset="0"/>
                <a:cs typeface="Times New Roman" panose="02020603050405020304" pitchFamily="18" charset="0"/>
              </a:rPr>
              <a:t>Classifier Chain (CC)</a:t>
            </a:r>
          </a:p>
          <a:p>
            <a:r>
              <a:rPr lang="fr-FR" dirty="0">
                <a:latin typeface="Times New Roman" panose="02020603050405020304" pitchFamily="18" charset="0"/>
                <a:cs typeface="Times New Roman" panose="02020603050405020304" pitchFamily="18" charset="0"/>
              </a:rPr>
              <a:t>Label Power-set (LP)</a:t>
            </a:r>
          </a:p>
        </p:txBody>
      </p:sp>
      <p:sp>
        <p:nvSpPr>
          <p:cNvPr id="50" name="ZoneTexte 49">
            <a:extLst>
              <a:ext uri="{FF2B5EF4-FFF2-40B4-BE49-F238E27FC236}">
                <a16:creationId xmlns:a16="http://schemas.microsoft.com/office/drawing/2014/main" id="{96C0B2AF-CCA1-5848-9453-EA5B7370DAC1}"/>
              </a:ext>
            </a:extLst>
          </p:cNvPr>
          <p:cNvSpPr txBox="1"/>
          <p:nvPr/>
        </p:nvSpPr>
        <p:spPr>
          <a:xfrm>
            <a:off x="2760794" y="3772594"/>
            <a:ext cx="4390946"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fr-FR" dirty="0">
                <a:latin typeface="Times New Roman" panose="02020603050405020304" pitchFamily="18" charset="0"/>
                <a:cs typeface="Times New Roman" panose="02020603050405020304" pitchFamily="18" charset="0"/>
              </a:rPr>
              <a:t>Multi-label k- </a:t>
            </a:r>
            <a:r>
              <a:rPr lang="fr-FR" dirty="0" err="1">
                <a:latin typeface="Times New Roman" panose="02020603050405020304" pitchFamily="18" charset="0"/>
                <a:cs typeface="Times New Roman" panose="02020603050405020304" pitchFamily="18" charset="0"/>
              </a:rPr>
              <a:t>Nearest</a:t>
            </a:r>
            <a:r>
              <a:rPr lang="fr-FR" dirty="0">
                <a:latin typeface="Times New Roman" panose="02020603050405020304" pitchFamily="18" charset="0"/>
                <a:cs typeface="Times New Roman" panose="02020603050405020304" pitchFamily="18" charset="0"/>
              </a:rPr>
              <a:t> Neighbors(ML-KNN )</a:t>
            </a:r>
          </a:p>
        </p:txBody>
      </p:sp>
      <p:sp>
        <p:nvSpPr>
          <p:cNvPr id="51" name="ZoneTexte 50">
            <a:extLst>
              <a:ext uri="{FF2B5EF4-FFF2-40B4-BE49-F238E27FC236}">
                <a16:creationId xmlns:a16="http://schemas.microsoft.com/office/drawing/2014/main" id="{2D47F8BD-5D5B-F242-B8E8-CAD40DB0DF36}"/>
              </a:ext>
            </a:extLst>
          </p:cNvPr>
          <p:cNvSpPr txBox="1"/>
          <p:nvPr/>
        </p:nvSpPr>
        <p:spPr>
          <a:xfrm>
            <a:off x="7335246" y="3495595"/>
            <a:ext cx="4390946"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fr-FR" dirty="0" err="1">
                <a:latin typeface="Times New Roman" panose="02020603050405020304" pitchFamily="18" charset="0"/>
                <a:cs typeface="Times New Roman" panose="02020603050405020304" pitchFamily="18" charset="0"/>
              </a:rPr>
              <a:t>RAndom</a:t>
            </a:r>
            <a:r>
              <a:rPr lang="fr-FR" dirty="0">
                <a:latin typeface="Times New Roman" panose="02020603050405020304" pitchFamily="18" charset="0"/>
                <a:cs typeface="Times New Roman" panose="02020603050405020304" pitchFamily="18" charset="0"/>
              </a:rPr>
              <a:t> k-</a:t>
            </a:r>
            <a:r>
              <a:rPr lang="fr-FR" dirty="0" err="1">
                <a:latin typeface="Times New Roman" panose="02020603050405020304" pitchFamily="18" charset="0"/>
                <a:cs typeface="Times New Roman" panose="02020603050405020304" pitchFamily="18" charset="0"/>
              </a:rPr>
              <a:t>labELsets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RAkEL</a:t>
            </a:r>
            <a:r>
              <a:rPr lang="fr-FR" dirty="0">
                <a:latin typeface="Times New Roman" panose="02020603050405020304" pitchFamily="18" charset="0"/>
                <a:cs typeface="Times New Roman" panose="02020603050405020304" pitchFamily="18" charset="0"/>
              </a:rPr>
              <a:t>) </a:t>
            </a:r>
          </a:p>
          <a:p>
            <a:r>
              <a:rPr lang="fr-FR" dirty="0">
                <a:latin typeface="Times New Roman" panose="02020603050405020304" pitchFamily="18" charset="0"/>
                <a:cs typeface="Times New Roman" panose="02020603050405020304" pitchFamily="18" charset="0"/>
              </a:rPr>
              <a:t>Ensemble de chaines de classification (ECC) </a:t>
            </a:r>
          </a:p>
        </p:txBody>
      </p:sp>
      <p:cxnSp>
        <p:nvCxnSpPr>
          <p:cNvPr id="52" name="Connecteur droit 51">
            <a:extLst>
              <a:ext uri="{FF2B5EF4-FFF2-40B4-BE49-F238E27FC236}">
                <a16:creationId xmlns:a16="http://schemas.microsoft.com/office/drawing/2014/main" id="{5369CCB3-AE55-2342-A3D4-0B500847E9F2}"/>
              </a:ext>
            </a:extLst>
          </p:cNvPr>
          <p:cNvCxnSpPr/>
          <p:nvPr/>
        </p:nvCxnSpPr>
        <p:spPr>
          <a:xfrm>
            <a:off x="1350648" y="2737170"/>
            <a:ext cx="0" cy="481426"/>
          </a:xfrm>
          <a:prstGeom prst="line">
            <a:avLst/>
          </a:prstGeom>
          <a:ln w="22225">
            <a:solidFill>
              <a:schemeClr val="dk1"/>
            </a:solidFill>
          </a:ln>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CE2F160F-EC87-F64D-BF45-58263A10634D}"/>
              </a:ext>
            </a:extLst>
          </p:cNvPr>
          <p:cNvCxnSpPr>
            <a:cxnSpLocks/>
          </p:cNvCxnSpPr>
          <p:nvPr/>
        </p:nvCxnSpPr>
        <p:spPr>
          <a:xfrm>
            <a:off x="4799194" y="2798081"/>
            <a:ext cx="0" cy="991326"/>
          </a:xfrm>
          <a:prstGeom prst="line">
            <a:avLst/>
          </a:prstGeom>
          <a:ln w="22225">
            <a:solidFill>
              <a:schemeClr val="dk1"/>
            </a:solidFill>
          </a:ln>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289B0CCF-AD75-384F-BB2F-9B794CD803A0}"/>
              </a:ext>
            </a:extLst>
          </p:cNvPr>
          <p:cNvCxnSpPr>
            <a:cxnSpLocks/>
          </p:cNvCxnSpPr>
          <p:nvPr/>
        </p:nvCxnSpPr>
        <p:spPr>
          <a:xfrm>
            <a:off x="8224157" y="2737170"/>
            <a:ext cx="0" cy="758425"/>
          </a:xfrm>
          <a:prstGeom prst="line">
            <a:avLst/>
          </a:prstGeom>
          <a:ln w="22225">
            <a:solidFill>
              <a:schemeClr val="dk1"/>
            </a:solidFill>
          </a:ln>
        </p:spPr>
        <p:style>
          <a:lnRef idx="1">
            <a:schemeClr val="dk1"/>
          </a:lnRef>
          <a:fillRef idx="0">
            <a:schemeClr val="dk1"/>
          </a:fillRef>
          <a:effectRef idx="0">
            <a:schemeClr val="dk1"/>
          </a:effectRef>
          <a:fontRef idx="minor">
            <a:schemeClr val="tx1"/>
          </a:fontRef>
        </p:style>
      </p:cxnSp>
      <p:sp>
        <p:nvSpPr>
          <p:cNvPr id="24" name="Signalisation droite 23">
            <a:extLst>
              <a:ext uri="{FF2B5EF4-FFF2-40B4-BE49-F238E27FC236}">
                <a16:creationId xmlns:a16="http://schemas.microsoft.com/office/drawing/2014/main" id="{17B543EB-2323-304F-8F33-2543F537F6BA}"/>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6</a:t>
            </a:r>
          </a:p>
        </p:txBody>
      </p:sp>
    </p:spTree>
    <p:extLst>
      <p:ext uri="{BB962C8B-B14F-4D97-AF65-F5344CB8AC3E}">
        <p14:creationId xmlns:p14="http://schemas.microsoft.com/office/powerpoint/2010/main" val="3961920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0.70"/>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strVal val="#ppt_w*0.70"/>
                                          </p:val>
                                        </p:tav>
                                        <p:tav tm="100000">
                                          <p:val>
                                            <p:strVal val="#ppt_w"/>
                                          </p:val>
                                        </p:tav>
                                      </p:tavLst>
                                    </p:anim>
                                    <p:anim calcmode="lin" valueType="num">
                                      <p:cBhvr>
                                        <p:cTn id="40" dur="1000" fill="hold"/>
                                        <p:tgtEl>
                                          <p:spTgt spid="8"/>
                                        </p:tgtEl>
                                        <p:attrNameLst>
                                          <p:attrName>ppt_h</p:attrName>
                                        </p:attrNameLst>
                                      </p:cBhvr>
                                      <p:tavLst>
                                        <p:tav tm="0">
                                          <p:val>
                                            <p:strVal val="#ppt_h"/>
                                          </p:val>
                                        </p:tav>
                                        <p:tav tm="100000">
                                          <p:val>
                                            <p:strVal val="#ppt_h"/>
                                          </p:val>
                                        </p:tav>
                                      </p:tavLst>
                                    </p:anim>
                                    <p:animEffect transition="in" filter="fade">
                                      <p:cBhvr>
                                        <p:cTn id="41" dur="10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ppt_w</p:attrName>
                                        </p:attrNameLst>
                                      </p:cBhvr>
                                      <p:tavLst>
                                        <p:tav tm="0">
                                          <p:val>
                                            <p:strVal val="#ppt_w*0.70"/>
                                          </p:val>
                                        </p:tav>
                                        <p:tav tm="100000">
                                          <p:val>
                                            <p:strVal val="#ppt_w"/>
                                          </p:val>
                                        </p:tav>
                                      </p:tavLst>
                                    </p:anim>
                                    <p:anim calcmode="lin" valueType="num">
                                      <p:cBhvr>
                                        <p:cTn id="47" dur="1000" fill="hold"/>
                                        <p:tgtEl>
                                          <p:spTgt spid="10"/>
                                        </p:tgtEl>
                                        <p:attrNameLst>
                                          <p:attrName>ppt_h</p:attrName>
                                        </p:attrNameLst>
                                      </p:cBhvr>
                                      <p:tavLst>
                                        <p:tav tm="0">
                                          <p:val>
                                            <p:strVal val="#ppt_h"/>
                                          </p:val>
                                        </p:tav>
                                        <p:tav tm="100000">
                                          <p:val>
                                            <p:strVal val="#ppt_h"/>
                                          </p:val>
                                        </p:tav>
                                      </p:tavLst>
                                    </p:anim>
                                    <p:animEffect transition="in" filter="fade">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p:cTn id="53" dur="1000" fill="hold"/>
                                        <p:tgtEl>
                                          <p:spTgt spid="52"/>
                                        </p:tgtEl>
                                        <p:attrNameLst>
                                          <p:attrName>ppt_w</p:attrName>
                                        </p:attrNameLst>
                                      </p:cBhvr>
                                      <p:tavLst>
                                        <p:tav tm="0">
                                          <p:val>
                                            <p:fltVal val="0"/>
                                          </p:val>
                                        </p:tav>
                                        <p:tav tm="100000">
                                          <p:val>
                                            <p:strVal val="#ppt_w"/>
                                          </p:val>
                                        </p:tav>
                                      </p:tavLst>
                                    </p:anim>
                                    <p:anim calcmode="lin" valueType="num">
                                      <p:cBhvr>
                                        <p:cTn id="54" dur="1000" fill="hold"/>
                                        <p:tgtEl>
                                          <p:spTgt spid="52"/>
                                        </p:tgtEl>
                                        <p:attrNameLst>
                                          <p:attrName>ppt_h</p:attrName>
                                        </p:attrNameLst>
                                      </p:cBhvr>
                                      <p:tavLst>
                                        <p:tav tm="0">
                                          <p:val>
                                            <p:fltVal val="0"/>
                                          </p:val>
                                        </p:tav>
                                        <p:tav tm="100000">
                                          <p:val>
                                            <p:strVal val="#ppt_h"/>
                                          </p:val>
                                        </p:tav>
                                      </p:tavLst>
                                    </p:anim>
                                    <p:anim calcmode="lin" valueType="num">
                                      <p:cBhvr>
                                        <p:cTn id="55" dur="1000" fill="hold"/>
                                        <p:tgtEl>
                                          <p:spTgt spid="52"/>
                                        </p:tgtEl>
                                        <p:attrNameLst>
                                          <p:attrName>style.rotation</p:attrName>
                                        </p:attrNameLst>
                                      </p:cBhvr>
                                      <p:tavLst>
                                        <p:tav tm="0">
                                          <p:val>
                                            <p:fltVal val="90"/>
                                          </p:val>
                                        </p:tav>
                                        <p:tav tm="100000">
                                          <p:val>
                                            <p:fltVal val="0"/>
                                          </p:val>
                                        </p:tav>
                                      </p:tavLst>
                                    </p:anim>
                                    <p:animEffect transition="in" filter="fade">
                                      <p:cBhvr>
                                        <p:cTn id="56" dur="1000"/>
                                        <p:tgtEl>
                                          <p:spTgt spid="52"/>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p:cTn id="59" dur="1000" fill="hold"/>
                                        <p:tgtEl>
                                          <p:spTgt spid="49"/>
                                        </p:tgtEl>
                                        <p:attrNameLst>
                                          <p:attrName>ppt_w</p:attrName>
                                        </p:attrNameLst>
                                      </p:cBhvr>
                                      <p:tavLst>
                                        <p:tav tm="0">
                                          <p:val>
                                            <p:fltVal val="0"/>
                                          </p:val>
                                        </p:tav>
                                        <p:tav tm="100000">
                                          <p:val>
                                            <p:strVal val="#ppt_w"/>
                                          </p:val>
                                        </p:tav>
                                      </p:tavLst>
                                    </p:anim>
                                    <p:anim calcmode="lin" valueType="num">
                                      <p:cBhvr>
                                        <p:cTn id="60" dur="1000" fill="hold"/>
                                        <p:tgtEl>
                                          <p:spTgt spid="49"/>
                                        </p:tgtEl>
                                        <p:attrNameLst>
                                          <p:attrName>ppt_h</p:attrName>
                                        </p:attrNameLst>
                                      </p:cBhvr>
                                      <p:tavLst>
                                        <p:tav tm="0">
                                          <p:val>
                                            <p:fltVal val="0"/>
                                          </p:val>
                                        </p:tav>
                                        <p:tav tm="100000">
                                          <p:val>
                                            <p:strVal val="#ppt_h"/>
                                          </p:val>
                                        </p:tav>
                                      </p:tavLst>
                                    </p:anim>
                                    <p:anim calcmode="lin" valueType="num">
                                      <p:cBhvr>
                                        <p:cTn id="61" dur="1000" fill="hold"/>
                                        <p:tgtEl>
                                          <p:spTgt spid="49"/>
                                        </p:tgtEl>
                                        <p:attrNameLst>
                                          <p:attrName>style.rotation</p:attrName>
                                        </p:attrNameLst>
                                      </p:cBhvr>
                                      <p:tavLst>
                                        <p:tav tm="0">
                                          <p:val>
                                            <p:fltVal val="90"/>
                                          </p:val>
                                        </p:tav>
                                        <p:tav tm="100000">
                                          <p:val>
                                            <p:fltVal val="0"/>
                                          </p:val>
                                        </p:tav>
                                      </p:tavLst>
                                    </p:anim>
                                    <p:animEffect transition="in" filter="fade">
                                      <p:cBhvr>
                                        <p:cTn id="62" dur="10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1000" fill="hold"/>
                                        <p:tgtEl>
                                          <p:spTgt spid="53"/>
                                        </p:tgtEl>
                                        <p:attrNameLst>
                                          <p:attrName>ppt_w</p:attrName>
                                        </p:attrNameLst>
                                      </p:cBhvr>
                                      <p:tavLst>
                                        <p:tav tm="0">
                                          <p:val>
                                            <p:fltVal val="0"/>
                                          </p:val>
                                        </p:tav>
                                        <p:tav tm="100000">
                                          <p:val>
                                            <p:strVal val="#ppt_w"/>
                                          </p:val>
                                        </p:tav>
                                      </p:tavLst>
                                    </p:anim>
                                    <p:anim calcmode="lin" valueType="num">
                                      <p:cBhvr>
                                        <p:cTn id="68" dur="1000" fill="hold"/>
                                        <p:tgtEl>
                                          <p:spTgt spid="53"/>
                                        </p:tgtEl>
                                        <p:attrNameLst>
                                          <p:attrName>ppt_h</p:attrName>
                                        </p:attrNameLst>
                                      </p:cBhvr>
                                      <p:tavLst>
                                        <p:tav tm="0">
                                          <p:val>
                                            <p:fltVal val="0"/>
                                          </p:val>
                                        </p:tav>
                                        <p:tav tm="100000">
                                          <p:val>
                                            <p:strVal val="#ppt_h"/>
                                          </p:val>
                                        </p:tav>
                                      </p:tavLst>
                                    </p:anim>
                                    <p:anim calcmode="lin" valueType="num">
                                      <p:cBhvr>
                                        <p:cTn id="69" dur="1000" fill="hold"/>
                                        <p:tgtEl>
                                          <p:spTgt spid="53"/>
                                        </p:tgtEl>
                                        <p:attrNameLst>
                                          <p:attrName>style.rotation</p:attrName>
                                        </p:attrNameLst>
                                      </p:cBhvr>
                                      <p:tavLst>
                                        <p:tav tm="0">
                                          <p:val>
                                            <p:fltVal val="90"/>
                                          </p:val>
                                        </p:tav>
                                        <p:tav tm="100000">
                                          <p:val>
                                            <p:fltVal val="0"/>
                                          </p:val>
                                        </p:tav>
                                      </p:tavLst>
                                    </p:anim>
                                    <p:animEffect transition="in" filter="fade">
                                      <p:cBhvr>
                                        <p:cTn id="70" dur="1000"/>
                                        <p:tgtEl>
                                          <p:spTgt spid="5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 calcmode="lin" valueType="num">
                                      <p:cBhvr>
                                        <p:cTn id="73" dur="1000" fill="hold"/>
                                        <p:tgtEl>
                                          <p:spTgt spid="50"/>
                                        </p:tgtEl>
                                        <p:attrNameLst>
                                          <p:attrName>ppt_w</p:attrName>
                                        </p:attrNameLst>
                                      </p:cBhvr>
                                      <p:tavLst>
                                        <p:tav tm="0">
                                          <p:val>
                                            <p:fltVal val="0"/>
                                          </p:val>
                                        </p:tav>
                                        <p:tav tm="100000">
                                          <p:val>
                                            <p:strVal val="#ppt_w"/>
                                          </p:val>
                                        </p:tav>
                                      </p:tavLst>
                                    </p:anim>
                                    <p:anim calcmode="lin" valueType="num">
                                      <p:cBhvr>
                                        <p:cTn id="74" dur="1000" fill="hold"/>
                                        <p:tgtEl>
                                          <p:spTgt spid="50"/>
                                        </p:tgtEl>
                                        <p:attrNameLst>
                                          <p:attrName>ppt_h</p:attrName>
                                        </p:attrNameLst>
                                      </p:cBhvr>
                                      <p:tavLst>
                                        <p:tav tm="0">
                                          <p:val>
                                            <p:fltVal val="0"/>
                                          </p:val>
                                        </p:tav>
                                        <p:tav tm="100000">
                                          <p:val>
                                            <p:strVal val="#ppt_h"/>
                                          </p:val>
                                        </p:tav>
                                      </p:tavLst>
                                    </p:anim>
                                    <p:anim calcmode="lin" valueType="num">
                                      <p:cBhvr>
                                        <p:cTn id="75" dur="1000" fill="hold"/>
                                        <p:tgtEl>
                                          <p:spTgt spid="50"/>
                                        </p:tgtEl>
                                        <p:attrNameLst>
                                          <p:attrName>style.rotation</p:attrName>
                                        </p:attrNameLst>
                                      </p:cBhvr>
                                      <p:tavLst>
                                        <p:tav tm="0">
                                          <p:val>
                                            <p:fltVal val="90"/>
                                          </p:val>
                                        </p:tav>
                                        <p:tav tm="100000">
                                          <p:val>
                                            <p:fltVal val="0"/>
                                          </p:val>
                                        </p:tav>
                                      </p:tavLst>
                                    </p:anim>
                                    <p:animEffect transition="in" filter="fade">
                                      <p:cBhvr>
                                        <p:cTn id="76" dur="10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p:cTn id="81" dur="1000" fill="hold"/>
                                        <p:tgtEl>
                                          <p:spTgt spid="51"/>
                                        </p:tgtEl>
                                        <p:attrNameLst>
                                          <p:attrName>ppt_w</p:attrName>
                                        </p:attrNameLst>
                                      </p:cBhvr>
                                      <p:tavLst>
                                        <p:tav tm="0">
                                          <p:val>
                                            <p:fltVal val="0"/>
                                          </p:val>
                                        </p:tav>
                                        <p:tav tm="100000">
                                          <p:val>
                                            <p:strVal val="#ppt_w"/>
                                          </p:val>
                                        </p:tav>
                                      </p:tavLst>
                                    </p:anim>
                                    <p:anim calcmode="lin" valueType="num">
                                      <p:cBhvr>
                                        <p:cTn id="82" dur="1000" fill="hold"/>
                                        <p:tgtEl>
                                          <p:spTgt spid="51"/>
                                        </p:tgtEl>
                                        <p:attrNameLst>
                                          <p:attrName>ppt_h</p:attrName>
                                        </p:attrNameLst>
                                      </p:cBhvr>
                                      <p:tavLst>
                                        <p:tav tm="0">
                                          <p:val>
                                            <p:fltVal val="0"/>
                                          </p:val>
                                        </p:tav>
                                        <p:tav tm="100000">
                                          <p:val>
                                            <p:strVal val="#ppt_h"/>
                                          </p:val>
                                        </p:tav>
                                      </p:tavLst>
                                    </p:anim>
                                    <p:anim calcmode="lin" valueType="num">
                                      <p:cBhvr>
                                        <p:cTn id="83" dur="1000" fill="hold"/>
                                        <p:tgtEl>
                                          <p:spTgt spid="51"/>
                                        </p:tgtEl>
                                        <p:attrNameLst>
                                          <p:attrName>style.rotation</p:attrName>
                                        </p:attrNameLst>
                                      </p:cBhvr>
                                      <p:tavLst>
                                        <p:tav tm="0">
                                          <p:val>
                                            <p:fltVal val="90"/>
                                          </p:val>
                                        </p:tav>
                                        <p:tav tm="100000">
                                          <p:val>
                                            <p:fltVal val="0"/>
                                          </p:val>
                                        </p:tav>
                                      </p:tavLst>
                                    </p:anim>
                                    <p:animEffect transition="in" filter="fade">
                                      <p:cBhvr>
                                        <p:cTn id="84" dur="1000"/>
                                        <p:tgtEl>
                                          <p:spTgt spid="51"/>
                                        </p:tgtEl>
                                      </p:cBhvr>
                                    </p:animEffect>
                                  </p:childTnLst>
                                </p:cTn>
                              </p:par>
                              <p:par>
                                <p:cTn id="85" presetID="31"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p:cTn id="87" dur="1000" fill="hold"/>
                                        <p:tgtEl>
                                          <p:spTgt spid="54"/>
                                        </p:tgtEl>
                                        <p:attrNameLst>
                                          <p:attrName>ppt_w</p:attrName>
                                        </p:attrNameLst>
                                      </p:cBhvr>
                                      <p:tavLst>
                                        <p:tav tm="0">
                                          <p:val>
                                            <p:fltVal val="0"/>
                                          </p:val>
                                        </p:tav>
                                        <p:tav tm="100000">
                                          <p:val>
                                            <p:strVal val="#ppt_w"/>
                                          </p:val>
                                        </p:tav>
                                      </p:tavLst>
                                    </p:anim>
                                    <p:anim calcmode="lin" valueType="num">
                                      <p:cBhvr>
                                        <p:cTn id="88" dur="1000" fill="hold"/>
                                        <p:tgtEl>
                                          <p:spTgt spid="54"/>
                                        </p:tgtEl>
                                        <p:attrNameLst>
                                          <p:attrName>ppt_h</p:attrName>
                                        </p:attrNameLst>
                                      </p:cBhvr>
                                      <p:tavLst>
                                        <p:tav tm="0">
                                          <p:val>
                                            <p:fltVal val="0"/>
                                          </p:val>
                                        </p:tav>
                                        <p:tav tm="100000">
                                          <p:val>
                                            <p:strVal val="#ppt_h"/>
                                          </p:val>
                                        </p:tav>
                                      </p:tavLst>
                                    </p:anim>
                                    <p:anim calcmode="lin" valueType="num">
                                      <p:cBhvr>
                                        <p:cTn id="89" dur="1000" fill="hold"/>
                                        <p:tgtEl>
                                          <p:spTgt spid="54"/>
                                        </p:tgtEl>
                                        <p:attrNameLst>
                                          <p:attrName>style.rotation</p:attrName>
                                        </p:attrNameLst>
                                      </p:cBhvr>
                                      <p:tavLst>
                                        <p:tav tm="0">
                                          <p:val>
                                            <p:fltVal val="90"/>
                                          </p:val>
                                        </p:tav>
                                        <p:tav tm="100000">
                                          <p:val>
                                            <p:fltVal val="0"/>
                                          </p:val>
                                        </p:tav>
                                      </p:tavLst>
                                    </p:anim>
                                    <p:animEffect transition="in" filter="fade">
                                      <p:cBhvr>
                                        <p:cTn id="9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49" grpId="0" animBg="1"/>
      <p:bldP spid="50"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45D34E8-A099-8048-9526-D9DBF3A71681}"/>
              </a:ext>
            </a:extLst>
          </p:cNvPr>
          <p:cNvSpPr txBox="1"/>
          <p:nvPr/>
        </p:nvSpPr>
        <p:spPr>
          <a:xfrm>
            <a:off x="478972" y="80962"/>
            <a:ext cx="270458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Approche choisie</a:t>
            </a:r>
          </a:p>
        </p:txBody>
      </p:sp>
      <p:cxnSp>
        <p:nvCxnSpPr>
          <p:cNvPr id="5" name="Connecteur droit 4">
            <a:extLst>
              <a:ext uri="{FF2B5EF4-FFF2-40B4-BE49-F238E27FC236}">
                <a16:creationId xmlns:a16="http://schemas.microsoft.com/office/drawing/2014/main" id="{479155B5-5C7E-0A41-987B-0CF0A035079D}"/>
              </a:ext>
            </a:extLst>
          </p:cNvPr>
          <p:cNvCxnSpPr/>
          <p:nvPr/>
        </p:nvCxnSpPr>
        <p:spPr>
          <a:xfrm>
            <a:off x="0" y="680382"/>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654C105D-D677-7340-AA53-318901BB440B}"/>
              </a:ext>
            </a:extLst>
          </p:cNvPr>
          <p:cNvSpPr txBox="1"/>
          <p:nvPr/>
        </p:nvSpPr>
        <p:spPr>
          <a:xfrm>
            <a:off x="2503715" y="818016"/>
            <a:ext cx="636263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b="1" dirty="0">
                <a:latin typeface="Times New Roman" panose="02020603050405020304" pitchFamily="18" charset="0"/>
                <a:cs typeface="Times New Roman" panose="02020603050405020304" pitchFamily="18" charset="0"/>
              </a:rPr>
              <a:t>Approche par transformation: Binary Relevance ou OneVsAll </a:t>
            </a:r>
          </a:p>
        </p:txBody>
      </p:sp>
      <p:sp>
        <p:nvSpPr>
          <p:cNvPr id="7" name="ZoneTexte 6">
            <a:extLst>
              <a:ext uri="{FF2B5EF4-FFF2-40B4-BE49-F238E27FC236}">
                <a16:creationId xmlns:a16="http://schemas.microsoft.com/office/drawing/2014/main" id="{3FA4DE21-95BC-1940-A9F1-D3B99F68BAEC}"/>
              </a:ext>
            </a:extLst>
          </p:cNvPr>
          <p:cNvSpPr txBox="1"/>
          <p:nvPr/>
        </p:nvSpPr>
        <p:spPr>
          <a:xfrm>
            <a:off x="478972" y="1429994"/>
            <a:ext cx="11166181" cy="1704569"/>
          </a:xfrm>
          <a:prstGeom prst="rect">
            <a:avLst/>
          </a:prstGeom>
          <a:ln w="571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La stratégie la plus simple pour la transformation des problèmes consiste à utiliser la stratégie un contre tous (</a:t>
            </a:r>
            <a:r>
              <a:rPr lang="fr-FR" dirty="0" err="1">
                <a:latin typeface="Times New Roman" panose="02020603050405020304" pitchFamily="18" charset="0"/>
                <a:cs typeface="Times New Roman" panose="02020603050405020304" pitchFamily="18" charset="0"/>
              </a:rPr>
              <a:t>OneVsAll</a:t>
            </a:r>
            <a:r>
              <a:rPr lang="fr-FR" dirty="0">
                <a:latin typeface="Times New Roman" panose="02020603050405020304" pitchFamily="18" charset="0"/>
                <a:cs typeface="Times New Roman" panose="02020603050405020304" pitchFamily="18" charset="0"/>
              </a:rPr>
              <a:t>). Cette approche est connue sous le nom de méthode de pertinence binaire (Binary Relevance : BR). BR est la méthode la plus populaire et la plus simple de cette classe d’approches. Elle transforme le problème d’apprentissage multi-label en Q (Nombre de labels) problèmes de classification ou de régression mono-label </a:t>
            </a:r>
          </a:p>
        </p:txBody>
      </p:sp>
      <p:pic>
        <p:nvPicPr>
          <p:cNvPr id="9" name="Image 8">
            <a:extLst>
              <a:ext uri="{FF2B5EF4-FFF2-40B4-BE49-F238E27FC236}">
                <a16:creationId xmlns:a16="http://schemas.microsoft.com/office/drawing/2014/main" id="{1D82FCF0-ADB9-4943-952E-62DC4C64E6CA}"/>
              </a:ext>
            </a:extLst>
          </p:cNvPr>
          <p:cNvPicPr/>
          <p:nvPr/>
        </p:nvPicPr>
        <p:blipFill>
          <a:blip r:embed="rId3" cstate="print"/>
          <a:stretch>
            <a:fillRect/>
          </a:stretch>
        </p:blipFill>
        <p:spPr>
          <a:xfrm>
            <a:off x="2503714" y="3375169"/>
            <a:ext cx="6290661" cy="2962878"/>
          </a:xfrm>
          <a:prstGeom prst="rect">
            <a:avLst/>
          </a:prstGeom>
        </p:spPr>
      </p:pic>
      <p:sp>
        <p:nvSpPr>
          <p:cNvPr id="8" name="Signalisation droite 7">
            <a:extLst>
              <a:ext uri="{FF2B5EF4-FFF2-40B4-BE49-F238E27FC236}">
                <a16:creationId xmlns:a16="http://schemas.microsoft.com/office/drawing/2014/main" id="{612BBB58-DF3C-084A-A53F-96BC1818A38A}"/>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7</a:t>
            </a:r>
          </a:p>
        </p:txBody>
      </p:sp>
    </p:spTree>
    <p:extLst>
      <p:ext uri="{BB962C8B-B14F-4D97-AF65-F5344CB8AC3E}">
        <p14:creationId xmlns:p14="http://schemas.microsoft.com/office/powerpoint/2010/main" val="3963752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456AF26-7D56-874F-A5CE-8CA953B285FD}"/>
              </a:ext>
            </a:extLst>
          </p:cNvPr>
          <p:cNvSpPr txBox="1"/>
          <p:nvPr/>
        </p:nvSpPr>
        <p:spPr>
          <a:xfrm>
            <a:off x="478972" y="80962"/>
            <a:ext cx="2704587"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Approche choisie</a:t>
            </a:r>
          </a:p>
        </p:txBody>
      </p:sp>
      <p:cxnSp>
        <p:nvCxnSpPr>
          <p:cNvPr id="5" name="Connecteur droit 4">
            <a:extLst>
              <a:ext uri="{FF2B5EF4-FFF2-40B4-BE49-F238E27FC236}">
                <a16:creationId xmlns:a16="http://schemas.microsoft.com/office/drawing/2014/main" id="{837DFD67-24B5-8E4D-B2D1-E48A4E8E1424}"/>
              </a:ext>
            </a:extLst>
          </p:cNvPr>
          <p:cNvCxnSpPr/>
          <p:nvPr/>
        </p:nvCxnSpPr>
        <p:spPr>
          <a:xfrm>
            <a:off x="0" y="680382"/>
            <a:ext cx="12192000" cy="0"/>
          </a:xfrm>
          <a:prstGeom prst="line">
            <a:avLst/>
          </a:prstGeom>
          <a:ln w="53975">
            <a:solidFill>
              <a:schemeClr val="tx1"/>
            </a:solidFill>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0D993E04-BDB6-7D4F-B0BA-BCD842AB8362}"/>
              </a:ext>
            </a:extLst>
          </p:cNvPr>
          <p:cNvSpPr txBox="1"/>
          <p:nvPr/>
        </p:nvSpPr>
        <p:spPr>
          <a:xfrm>
            <a:off x="2503715" y="818016"/>
            <a:ext cx="636263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b="1" dirty="0">
                <a:latin typeface="Times New Roman" panose="02020603050405020304" pitchFamily="18" charset="0"/>
                <a:cs typeface="Times New Roman" panose="02020603050405020304" pitchFamily="18" charset="0"/>
              </a:rPr>
              <a:t>Approche par transformation: Binary Relevance ou OneVsAll </a:t>
            </a:r>
          </a:p>
        </p:txBody>
      </p:sp>
      <p:sp>
        <p:nvSpPr>
          <p:cNvPr id="7" name="ZoneTexte 6">
            <a:extLst>
              <a:ext uri="{FF2B5EF4-FFF2-40B4-BE49-F238E27FC236}">
                <a16:creationId xmlns:a16="http://schemas.microsoft.com/office/drawing/2014/main" id="{9C6CD511-4EB8-0B41-AEF4-11C992C05E1A}"/>
              </a:ext>
            </a:extLst>
          </p:cNvPr>
          <p:cNvSpPr txBox="1"/>
          <p:nvPr/>
        </p:nvSpPr>
        <p:spPr>
          <a:xfrm>
            <a:off x="205032" y="2573838"/>
            <a:ext cx="6144553" cy="1704569"/>
          </a:xfrm>
          <a:prstGeom prst="rect">
            <a:avLst/>
          </a:prstGeom>
          <a:ln w="571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50000"/>
              </a:lnSpc>
            </a:pPr>
            <a:r>
              <a:rPr lang="fr-FR" dirty="0">
                <a:latin typeface="Times New Roman" panose="02020603050405020304" pitchFamily="18" charset="0"/>
                <a:cs typeface="Times New Roman" panose="02020603050405020304" pitchFamily="18" charset="0"/>
              </a:rPr>
              <a:t>Elle traite du problème d'apprentissage multi-label en apprenant un classifieur pour chaque label, en utilisant tous les exemples étiquetés avec ce label comme exemples positifs et tous les autres exemples comme négatifs</a:t>
            </a:r>
          </a:p>
        </p:txBody>
      </p:sp>
      <p:pic>
        <p:nvPicPr>
          <p:cNvPr id="8" name="Image 7">
            <a:extLst>
              <a:ext uri="{FF2B5EF4-FFF2-40B4-BE49-F238E27FC236}">
                <a16:creationId xmlns:a16="http://schemas.microsoft.com/office/drawing/2014/main" id="{805BBF28-8860-5842-8590-A3B2BEE93A9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843621" y="2093384"/>
            <a:ext cx="5087122" cy="3458330"/>
          </a:xfrm>
          <a:prstGeom prst="rect">
            <a:avLst/>
          </a:prstGeom>
        </p:spPr>
      </p:pic>
      <p:sp>
        <p:nvSpPr>
          <p:cNvPr id="9" name="ZoneTexte 8">
            <a:extLst>
              <a:ext uri="{FF2B5EF4-FFF2-40B4-BE49-F238E27FC236}">
                <a16:creationId xmlns:a16="http://schemas.microsoft.com/office/drawing/2014/main" id="{98A870A3-FC81-0449-B737-82C7FCCDA833}"/>
              </a:ext>
            </a:extLst>
          </p:cNvPr>
          <p:cNvSpPr txBox="1"/>
          <p:nvPr/>
        </p:nvSpPr>
        <p:spPr>
          <a:xfrm>
            <a:off x="10025744" y="1317172"/>
            <a:ext cx="909223" cy="369332"/>
          </a:xfrm>
          <a:prstGeom prst="rect">
            <a:avLst/>
          </a:prstGeom>
          <a:noFill/>
        </p:spPr>
        <p:txBody>
          <a:bodyPr wrap="none" rtlCol="0">
            <a:spAutoFit/>
          </a:bodyPr>
          <a:lstStyle/>
          <a:p>
            <a:r>
              <a:rPr lang="fr-FR" dirty="0"/>
              <a:t>Positive</a:t>
            </a:r>
          </a:p>
        </p:txBody>
      </p:sp>
      <p:sp>
        <p:nvSpPr>
          <p:cNvPr id="10" name="ZoneTexte 9">
            <a:extLst>
              <a:ext uri="{FF2B5EF4-FFF2-40B4-BE49-F238E27FC236}">
                <a16:creationId xmlns:a16="http://schemas.microsoft.com/office/drawing/2014/main" id="{7A22CBC4-29B2-3B4D-A477-F81848C0597A}"/>
              </a:ext>
            </a:extLst>
          </p:cNvPr>
          <p:cNvSpPr txBox="1"/>
          <p:nvPr/>
        </p:nvSpPr>
        <p:spPr>
          <a:xfrm>
            <a:off x="11016343" y="1284124"/>
            <a:ext cx="1008609" cy="369332"/>
          </a:xfrm>
          <a:prstGeom prst="rect">
            <a:avLst/>
          </a:prstGeom>
          <a:noFill/>
        </p:spPr>
        <p:txBody>
          <a:bodyPr wrap="none" rtlCol="0">
            <a:spAutoFit/>
          </a:bodyPr>
          <a:lstStyle/>
          <a:p>
            <a:r>
              <a:rPr lang="fr-FR" dirty="0"/>
              <a:t>Négative</a:t>
            </a:r>
          </a:p>
        </p:txBody>
      </p:sp>
      <p:cxnSp>
        <p:nvCxnSpPr>
          <p:cNvPr id="12" name="Connecteur droit avec flèche 11">
            <a:extLst>
              <a:ext uri="{FF2B5EF4-FFF2-40B4-BE49-F238E27FC236}">
                <a16:creationId xmlns:a16="http://schemas.microsoft.com/office/drawing/2014/main" id="{4FDCB40F-DB19-3C49-A14C-F38EA63BED99}"/>
              </a:ext>
            </a:extLst>
          </p:cNvPr>
          <p:cNvCxnSpPr>
            <a:stCxn id="9" idx="2"/>
          </p:cNvCxnSpPr>
          <p:nvPr/>
        </p:nvCxnSpPr>
        <p:spPr>
          <a:xfrm>
            <a:off x="10480356" y="1686504"/>
            <a:ext cx="198530" cy="6212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FEDF3A8-F1F1-FB47-90AB-EEE1E7E296B2}"/>
              </a:ext>
            </a:extLst>
          </p:cNvPr>
          <p:cNvCxnSpPr>
            <a:cxnSpLocks/>
            <a:stCxn id="10" idx="2"/>
          </p:cNvCxnSpPr>
          <p:nvPr/>
        </p:nvCxnSpPr>
        <p:spPr>
          <a:xfrm flipH="1">
            <a:off x="10802304" y="1653456"/>
            <a:ext cx="718344" cy="11224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68275AE-E542-7F4C-8CA1-53FF6980AA9F}"/>
              </a:ext>
            </a:extLst>
          </p:cNvPr>
          <p:cNvCxnSpPr/>
          <p:nvPr/>
        </p:nvCxnSpPr>
        <p:spPr>
          <a:xfrm>
            <a:off x="11342234" y="1908460"/>
            <a:ext cx="0" cy="6653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D91EF2D9-B5F4-6441-9427-7C143C640D39}"/>
              </a:ext>
            </a:extLst>
          </p:cNvPr>
          <p:cNvSpPr txBox="1"/>
          <p:nvPr/>
        </p:nvSpPr>
        <p:spPr>
          <a:xfrm>
            <a:off x="10787491" y="5806976"/>
            <a:ext cx="909223" cy="369332"/>
          </a:xfrm>
          <a:prstGeom prst="rect">
            <a:avLst/>
          </a:prstGeom>
          <a:noFill/>
        </p:spPr>
        <p:txBody>
          <a:bodyPr wrap="none" rtlCol="0">
            <a:spAutoFit/>
          </a:bodyPr>
          <a:lstStyle/>
          <a:p>
            <a:r>
              <a:rPr lang="fr-FR" dirty="0"/>
              <a:t>Positive</a:t>
            </a:r>
          </a:p>
        </p:txBody>
      </p:sp>
      <p:sp>
        <p:nvSpPr>
          <p:cNvPr id="19" name="ZoneTexte 18">
            <a:extLst>
              <a:ext uri="{FF2B5EF4-FFF2-40B4-BE49-F238E27FC236}">
                <a16:creationId xmlns:a16="http://schemas.microsoft.com/office/drawing/2014/main" id="{27A331CB-258A-7743-BF0C-66F98D6173AF}"/>
              </a:ext>
            </a:extLst>
          </p:cNvPr>
          <p:cNvSpPr txBox="1"/>
          <p:nvPr/>
        </p:nvSpPr>
        <p:spPr>
          <a:xfrm>
            <a:off x="9252858" y="5806976"/>
            <a:ext cx="1008609" cy="369332"/>
          </a:xfrm>
          <a:prstGeom prst="rect">
            <a:avLst/>
          </a:prstGeom>
          <a:noFill/>
        </p:spPr>
        <p:txBody>
          <a:bodyPr wrap="none" rtlCol="0">
            <a:spAutoFit/>
          </a:bodyPr>
          <a:lstStyle/>
          <a:p>
            <a:r>
              <a:rPr lang="fr-FR" dirty="0"/>
              <a:t>Négative</a:t>
            </a:r>
          </a:p>
        </p:txBody>
      </p:sp>
      <p:cxnSp>
        <p:nvCxnSpPr>
          <p:cNvPr id="21" name="Connecteur droit avec flèche 20">
            <a:extLst>
              <a:ext uri="{FF2B5EF4-FFF2-40B4-BE49-F238E27FC236}">
                <a16:creationId xmlns:a16="http://schemas.microsoft.com/office/drawing/2014/main" id="{84330689-FC41-3542-AACF-468D12B228D1}"/>
              </a:ext>
            </a:extLst>
          </p:cNvPr>
          <p:cNvCxnSpPr>
            <a:stCxn id="19" idx="0"/>
          </p:cNvCxnSpPr>
          <p:nvPr/>
        </p:nvCxnSpPr>
        <p:spPr>
          <a:xfrm flipV="1">
            <a:off x="9757163" y="5170714"/>
            <a:ext cx="921723" cy="6362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7E3BA343-A8CD-724D-B814-740B62DBB756}"/>
              </a:ext>
            </a:extLst>
          </p:cNvPr>
          <p:cNvCxnSpPr>
            <a:cxnSpLocks/>
          </p:cNvCxnSpPr>
          <p:nvPr/>
        </p:nvCxnSpPr>
        <p:spPr>
          <a:xfrm flipV="1">
            <a:off x="10113991" y="4789714"/>
            <a:ext cx="564895" cy="762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04606F37-7140-9F44-8AD3-3828FEFC07C9}"/>
              </a:ext>
            </a:extLst>
          </p:cNvPr>
          <p:cNvCxnSpPr>
            <a:stCxn id="18" idx="0"/>
          </p:cNvCxnSpPr>
          <p:nvPr/>
        </p:nvCxnSpPr>
        <p:spPr>
          <a:xfrm flipH="1" flipV="1">
            <a:off x="11168365" y="4920344"/>
            <a:ext cx="73738" cy="8866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29040F8D-E964-F94E-B255-00BD597C08BB}"/>
              </a:ext>
            </a:extLst>
          </p:cNvPr>
          <p:cNvSpPr txBox="1"/>
          <p:nvPr/>
        </p:nvSpPr>
        <p:spPr>
          <a:xfrm>
            <a:off x="8986487" y="3910216"/>
            <a:ext cx="909223" cy="369332"/>
          </a:xfrm>
          <a:prstGeom prst="rect">
            <a:avLst/>
          </a:prstGeom>
          <a:noFill/>
        </p:spPr>
        <p:txBody>
          <a:bodyPr wrap="none" rtlCol="0">
            <a:spAutoFit/>
          </a:bodyPr>
          <a:lstStyle/>
          <a:p>
            <a:r>
              <a:rPr lang="fr-FR" dirty="0"/>
              <a:t>Positive</a:t>
            </a:r>
          </a:p>
        </p:txBody>
      </p:sp>
      <p:sp>
        <p:nvSpPr>
          <p:cNvPr id="28" name="ZoneTexte 27">
            <a:extLst>
              <a:ext uri="{FF2B5EF4-FFF2-40B4-BE49-F238E27FC236}">
                <a16:creationId xmlns:a16="http://schemas.microsoft.com/office/drawing/2014/main" id="{4B4FFC3F-E60E-804C-ABCD-40528FD75280}"/>
              </a:ext>
            </a:extLst>
          </p:cNvPr>
          <p:cNvSpPr txBox="1"/>
          <p:nvPr/>
        </p:nvSpPr>
        <p:spPr>
          <a:xfrm>
            <a:off x="8974691" y="3262717"/>
            <a:ext cx="1008609" cy="369332"/>
          </a:xfrm>
          <a:prstGeom prst="rect">
            <a:avLst/>
          </a:prstGeom>
          <a:noFill/>
        </p:spPr>
        <p:txBody>
          <a:bodyPr wrap="none" rtlCol="0">
            <a:spAutoFit/>
          </a:bodyPr>
          <a:lstStyle/>
          <a:p>
            <a:r>
              <a:rPr lang="fr-FR" dirty="0"/>
              <a:t>Négative</a:t>
            </a:r>
          </a:p>
        </p:txBody>
      </p:sp>
      <p:cxnSp>
        <p:nvCxnSpPr>
          <p:cNvPr id="30" name="Connecteur droit avec flèche 29">
            <a:extLst>
              <a:ext uri="{FF2B5EF4-FFF2-40B4-BE49-F238E27FC236}">
                <a16:creationId xmlns:a16="http://schemas.microsoft.com/office/drawing/2014/main" id="{FC4E48C8-24DE-8B43-9051-3DA860FFA906}"/>
              </a:ext>
            </a:extLst>
          </p:cNvPr>
          <p:cNvCxnSpPr>
            <a:cxnSpLocks/>
            <a:stCxn id="28" idx="3"/>
          </p:cNvCxnSpPr>
          <p:nvPr/>
        </p:nvCxnSpPr>
        <p:spPr>
          <a:xfrm>
            <a:off x="9983300" y="3447383"/>
            <a:ext cx="1013576" cy="3419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570C1DF1-530D-434B-A5D3-27548EDBC7ED}"/>
              </a:ext>
            </a:extLst>
          </p:cNvPr>
          <p:cNvCxnSpPr/>
          <p:nvPr/>
        </p:nvCxnSpPr>
        <p:spPr>
          <a:xfrm flipV="1">
            <a:off x="10181155" y="3447383"/>
            <a:ext cx="497731" cy="117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0DDAAD95-2E2A-D341-8CB1-8DCE909E9F86}"/>
              </a:ext>
            </a:extLst>
          </p:cNvPr>
          <p:cNvCxnSpPr>
            <a:stCxn id="27" idx="3"/>
          </p:cNvCxnSpPr>
          <p:nvPr/>
        </p:nvCxnSpPr>
        <p:spPr>
          <a:xfrm flipV="1">
            <a:off x="9895710" y="3988648"/>
            <a:ext cx="738708" cy="106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Signalisation droite 21">
            <a:extLst>
              <a:ext uri="{FF2B5EF4-FFF2-40B4-BE49-F238E27FC236}">
                <a16:creationId xmlns:a16="http://schemas.microsoft.com/office/drawing/2014/main" id="{7D888DEF-D730-8C41-AFD9-77BD7158E051}"/>
              </a:ext>
            </a:extLst>
          </p:cNvPr>
          <p:cNvSpPr/>
          <p:nvPr/>
        </p:nvSpPr>
        <p:spPr>
          <a:xfrm>
            <a:off x="11015330" y="626257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8</a:t>
            </a:r>
          </a:p>
        </p:txBody>
      </p:sp>
    </p:spTree>
    <p:extLst>
      <p:ext uri="{BB962C8B-B14F-4D97-AF65-F5344CB8AC3E}">
        <p14:creationId xmlns:p14="http://schemas.microsoft.com/office/powerpoint/2010/main" val="2685199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anim calcmode="lin" valueType="num">
                                      <p:cBhvr>
                                        <p:cTn id="55" dur="1000" fill="hold"/>
                                        <p:tgtEl>
                                          <p:spTgt spid="28"/>
                                        </p:tgtEl>
                                        <p:attrNameLst>
                                          <p:attrName>ppt_x</p:attrName>
                                        </p:attrNameLst>
                                      </p:cBhvr>
                                      <p:tavLst>
                                        <p:tav tm="0">
                                          <p:val>
                                            <p:strVal val="#ppt_x"/>
                                          </p:val>
                                        </p:tav>
                                        <p:tav tm="100000">
                                          <p:val>
                                            <p:strVal val="#ppt_x"/>
                                          </p:val>
                                        </p:tav>
                                      </p:tavLst>
                                    </p:anim>
                                    <p:anim calcmode="lin" valueType="num">
                                      <p:cBhvr>
                                        <p:cTn id="56" dur="1000" fill="hold"/>
                                        <p:tgtEl>
                                          <p:spTgt spid="2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1000"/>
                                        <p:tgtEl>
                                          <p:spTgt spid="25"/>
                                        </p:tgtEl>
                                      </p:cBhvr>
                                    </p:animEffect>
                                    <p:anim calcmode="lin" valueType="num">
                                      <p:cBhvr>
                                        <p:cTn id="92" dur="1000" fill="hold"/>
                                        <p:tgtEl>
                                          <p:spTgt spid="25"/>
                                        </p:tgtEl>
                                        <p:attrNameLst>
                                          <p:attrName>ppt_x</p:attrName>
                                        </p:attrNameLst>
                                      </p:cBhvr>
                                      <p:tavLst>
                                        <p:tav tm="0">
                                          <p:val>
                                            <p:strVal val="#ppt_x"/>
                                          </p:val>
                                        </p:tav>
                                        <p:tav tm="100000">
                                          <p:val>
                                            <p:strVal val="#ppt_x"/>
                                          </p:val>
                                        </p:tav>
                                      </p:tavLst>
                                    </p:anim>
                                    <p:anim calcmode="lin" valueType="num">
                                      <p:cBhvr>
                                        <p:cTn id="9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8" grpId="0"/>
      <p:bldP spid="19" grpId="0"/>
      <p:bldP spid="27" grpId="0"/>
      <p:bldP spid="28"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{F73DC65E-40EC-4042-8D82-42FCAAEBCC82}tf10001067</Template>
  <TotalTime>12359</TotalTime>
  <Words>1623</Words>
  <Application>Microsoft Macintosh PowerPoint</Application>
  <PresentationFormat>Grand écran</PresentationFormat>
  <Paragraphs>178</Paragraphs>
  <Slides>31</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Calibri</vt:lpstr>
      <vt:lpstr>Calibri Light</vt:lpstr>
      <vt:lpstr>Cambria Math</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157</cp:revision>
  <dcterms:created xsi:type="dcterms:W3CDTF">2020-06-09T23:57:54Z</dcterms:created>
  <dcterms:modified xsi:type="dcterms:W3CDTF">2020-12-10T08:40:39Z</dcterms:modified>
</cp:coreProperties>
</file>